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3"/>
  </p:notesMasterIdLst>
  <p:sldIdLst>
    <p:sldId id="256" r:id="rId2"/>
    <p:sldId id="265" r:id="rId3"/>
    <p:sldId id="258" r:id="rId4"/>
    <p:sldId id="259" r:id="rId5"/>
    <p:sldId id="260" r:id="rId6"/>
    <p:sldId id="261" r:id="rId7"/>
    <p:sldId id="262" r:id="rId8"/>
    <p:sldId id="263" r:id="rId9"/>
    <p:sldId id="257" r:id="rId10"/>
    <p:sldId id="264" r:id="rId11"/>
    <p:sldId id="266" r:id="rId12"/>
  </p:sldIdLst>
  <p:sldSz cx="12192000" cy="6858000"/>
  <p:notesSz cx="6889750" cy="9671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8E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72AA0-93DC-4768-9CBF-5A0F9D1D02A4}" v="1050" dt="2025-08-22T10:27:23.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986" autoAdjust="0"/>
  </p:normalViewPr>
  <p:slideViewPr>
    <p:cSldViewPr snapToGrid="0">
      <p:cViewPr varScale="1">
        <p:scale>
          <a:sx n="76" d="100"/>
          <a:sy n="76" d="100"/>
        </p:scale>
        <p:origin x="1950" y="84"/>
      </p:cViewPr>
      <p:guideLst/>
    </p:cSldViewPr>
  </p:slideViewPr>
  <p:notesTextViewPr>
    <p:cViewPr>
      <p:scale>
        <a:sx n="3" d="2"/>
        <a:sy n="3" d="2"/>
      </p:scale>
      <p:origin x="0" y="0"/>
    </p:cViewPr>
  </p:notesTextViewPr>
  <p:notesViewPr>
    <p:cSldViewPr snapToGrid="0">
      <p:cViewPr varScale="1">
        <p:scale>
          <a:sx n="46" d="100"/>
          <a:sy n="46" d="100"/>
        </p:scale>
        <p:origin x="2796"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56639-E75D-470E-9B5F-140BDC726C86}" type="doc">
      <dgm:prSet loTypeId="urn:microsoft.com/office/officeart/2011/layout/HexagonRadial" loCatId="cycle" qsTypeId="urn:microsoft.com/office/officeart/2005/8/quickstyle/simple1" qsCatId="simple" csTypeId="urn:microsoft.com/office/officeart/2005/8/colors/accent2_4" csCatId="accent2" phldr="1"/>
      <dgm:spPr/>
      <dgm:t>
        <a:bodyPr/>
        <a:lstStyle/>
        <a:p>
          <a:endParaRPr lang="en-GB"/>
        </a:p>
      </dgm:t>
    </dgm:pt>
    <dgm:pt modelId="{CDBC4AA8-F1DE-448B-A659-4CFBA9241C0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dirty="0">
              <a:solidFill>
                <a:srgbClr val="FF0000"/>
              </a:solidFill>
            </a:rPr>
            <a:t>EXCLUSION IMPACT </a:t>
          </a:r>
        </a:p>
        <a:p>
          <a:pPr marL="0" lvl="0" defTabSz="533400">
            <a:lnSpc>
              <a:spcPct val="90000"/>
            </a:lnSpc>
            <a:spcBef>
              <a:spcPct val="0"/>
            </a:spcBef>
            <a:spcAft>
              <a:spcPct val="35000"/>
            </a:spcAft>
            <a:buNone/>
          </a:pPr>
          <a:endParaRPr lang="en-GB" sz="900" b="1" dirty="0"/>
        </a:p>
      </dgm:t>
    </dgm:pt>
    <dgm:pt modelId="{023060B1-DB72-4534-AFB4-6BBBA73E1A3F}" type="parTrans" cxnId="{B4ED009C-8311-42B4-BD32-BF9C434F6B67}">
      <dgm:prSet/>
      <dgm:spPr/>
      <dgm:t>
        <a:bodyPr/>
        <a:lstStyle/>
        <a:p>
          <a:endParaRPr lang="en-GB" b="1"/>
        </a:p>
      </dgm:t>
    </dgm:pt>
    <dgm:pt modelId="{EE076963-728E-4541-8505-800D1CB6C014}" type="sibTrans" cxnId="{B4ED009C-8311-42B4-BD32-BF9C434F6B67}">
      <dgm:prSet/>
      <dgm:spPr/>
      <dgm:t>
        <a:bodyPr/>
        <a:lstStyle/>
        <a:p>
          <a:endParaRPr lang="en-GB" b="1"/>
        </a:p>
      </dgm:t>
    </dgm:pt>
    <dgm:pt modelId="{BA05D3EC-9C7C-48AD-9E1B-FFFD88295062}">
      <dgm:prSet phldrT="[Text]"/>
      <dgm:spPr/>
      <dgm:t>
        <a:bodyPr/>
        <a:lstStyle/>
        <a:p>
          <a:r>
            <a:rPr lang="en-GB" b="1" dirty="0"/>
            <a:t>Limited or no access to Digital technology</a:t>
          </a:r>
        </a:p>
      </dgm:t>
    </dgm:pt>
    <dgm:pt modelId="{529BB681-B8B6-4A0B-97B7-C87687F45044}" type="parTrans" cxnId="{B5DF846D-CB98-45F0-A178-A12428DB0554}">
      <dgm:prSet/>
      <dgm:spPr/>
      <dgm:t>
        <a:bodyPr/>
        <a:lstStyle/>
        <a:p>
          <a:endParaRPr lang="en-GB" b="1"/>
        </a:p>
      </dgm:t>
    </dgm:pt>
    <dgm:pt modelId="{C63B5D18-E249-489E-A9C7-4B079FE06684}" type="sibTrans" cxnId="{B5DF846D-CB98-45F0-A178-A12428DB0554}">
      <dgm:prSet/>
      <dgm:spPr/>
      <dgm:t>
        <a:bodyPr/>
        <a:lstStyle/>
        <a:p>
          <a:endParaRPr lang="en-GB" b="1"/>
        </a:p>
      </dgm:t>
    </dgm:pt>
    <dgm:pt modelId="{637A41E7-5786-41C4-BBF3-AC4C80703181}">
      <dgm:prSet phldrT="[Text]" custT="1"/>
      <dgm:spPr/>
      <dgm:t>
        <a:bodyPr/>
        <a:lstStyle/>
        <a:p>
          <a:r>
            <a:rPr lang="en-GB" sz="1050" b="1" dirty="0"/>
            <a:t>Unable to meet their basic consumption needs</a:t>
          </a:r>
        </a:p>
      </dgm:t>
    </dgm:pt>
    <dgm:pt modelId="{A7BDD026-D0FD-4680-88E7-FC571FD608D7}" type="parTrans" cxnId="{AFB8FBFA-3B06-4246-963E-AA3FD10FE868}">
      <dgm:prSet/>
      <dgm:spPr/>
      <dgm:t>
        <a:bodyPr/>
        <a:lstStyle/>
        <a:p>
          <a:endParaRPr lang="en-GB" b="1"/>
        </a:p>
      </dgm:t>
    </dgm:pt>
    <dgm:pt modelId="{1E729AC2-884B-4314-88DF-A4BB156BCC4D}" type="sibTrans" cxnId="{AFB8FBFA-3B06-4246-963E-AA3FD10FE868}">
      <dgm:prSet/>
      <dgm:spPr/>
      <dgm:t>
        <a:bodyPr/>
        <a:lstStyle/>
        <a:p>
          <a:endParaRPr lang="en-GB" b="1"/>
        </a:p>
      </dgm:t>
    </dgm:pt>
    <dgm:pt modelId="{F68750F1-82AE-411E-9875-05F1CB05A9F8}">
      <dgm:prSet phldrT="[Text]" phldr="0" custT="1"/>
      <dgm:spPr/>
      <dgm:t>
        <a:bodyPr/>
        <a:lstStyle/>
        <a:p>
          <a:r>
            <a:rPr lang="en-GB" sz="900" b="1" dirty="0"/>
            <a:t> </a:t>
          </a:r>
          <a:r>
            <a:rPr lang="en-GB" sz="1400" b="1" dirty="0"/>
            <a:t>Falling into debt trap</a:t>
          </a:r>
          <a:endParaRPr lang="en-GB" sz="900" b="1" dirty="0"/>
        </a:p>
      </dgm:t>
    </dgm:pt>
    <dgm:pt modelId="{5E856893-D2BA-43DB-A33B-CFF522BB6725}" type="parTrans" cxnId="{43F0C615-25E2-4008-8AFD-E2E1FB3BA2E6}">
      <dgm:prSet/>
      <dgm:spPr/>
      <dgm:t>
        <a:bodyPr/>
        <a:lstStyle/>
        <a:p>
          <a:endParaRPr lang="en-GB" b="1"/>
        </a:p>
      </dgm:t>
    </dgm:pt>
    <dgm:pt modelId="{EBA17436-0C3C-4FA1-92C8-2DE45B0D2AD0}" type="sibTrans" cxnId="{43F0C615-25E2-4008-8AFD-E2E1FB3BA2E6}">
      <dgm:prSet/>
      <dgm:spPr/>
      <dgm:t>
        <a:bodyPr/>
        <a:lstStyle/>
        <a:p>
          <a:endParaRPr lang="en-GB" b="1"/>
        </a:p>
      </dgm:t>
    </dgm:pt>
    <dgm:pt modelId="{0B109736-9BE3-4482-AC04-AE1EF3829829}">
      <dgm:prSet phldrT="[Text]" phldr="0" custT="1"/>
      <dgm:spPr/>
      <dgm:t>
        <a:bodyPr/>
        <a:lstStyle/>
        <a:p>
          <a:r>
            <a:rPr lang="en-GB" sz="1200" b="1" dirty="0"/>
            <a:t>Inability to build future resilience</a:t>
          </a:r>
        </a:p>
      </dgm:t>
    </dgm:pt>
    <dgm:pt modelId="{E5BC7B1D-0A08-44E7-83EB-A5F38DE8F5B4}" type="parTrans" cxnId="{9C92A8DF-BFF3-40DF-B528-59B320A710E2}">
      <dgm:prSet/>
      <dgm:spPr/>
      <dgm:t>
        <a:bodyPr/>
        <a:lstStyle/>
        <a:p>
          <a:endParaRPr lang="en-GB" b="1"/>
        </a:p>
      </dgm:t>
    </dgm:pt>
    <dgm:pt modelId="{D4FD6764-F472-42E2-B719-B39EE91A628B}" type="sibTrans" cxnId="{9C92A8DF-BFF3-40DF-B528-59B320A710E2}">
      <dgm:prSet/>
      <dgm:spPr/>
      <dgm:t>
        <a:bodyPr/>
        <a:lstStyle/>
        <a:p>
          <a:endParaRPr lang="en-GB" b="1"/>
        </a:p>
      </dgm:t>
    </dgm:pt>
    <dgm:pt modelId="{A8114D6B-8D32-4A4E-AF81-63860E614D92}">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t>Managing irregular cash flow</a:t>
          </a:r>
        </a:p>
        <a:p>
          <a:pPr marL="0" lvl="0" defTabSz="533400">
            <a:lnSpc>
              <a:spcPct val="90000"/>
            </a:lnSpc>
            <a:spcBef>
              <a:spcPct val="0"/>
            </a:spcBef>
            <a:spcAft>
              <a:spcPct val="35000"/>
            </a:spcAft>
            <a:buNone/>
          </a:pPr>
          <a:endParaRPr lang="en-GB" b="1" dirty="0"/>
        </a:p>
      </dgm:t>
    </dgm:pt>
    <dgm:pt modelId="{D835A600-0B54-4F1E-9147-B31F8D25B176}" type="parTrans" cxnId="{B3DE00EA-B432-4A62-A585-F3E63E53B7D6}">
      <dgm:prSet/>
      <dgm:spPr/>
      <dgm:t>
        <a:bodyPr/>
        <a:lstStyle/>
        <a:p>
          <a:endParaRPr lang="en-GB" b="1"/>
        </a:p>
      </dgm:t>
    </dgm:pt>
    <dgm:pt modelId="{9583645A-9D36-4639-96B7-E35EB8511DDA}" type="sibTrans" cxnId="{B3DE00EA-B432-4A62-A585-F3E63E53B7D6}">
      <dgm:prSet/>
      <dgm:spPr/>
      <dgm:t>
        <a:bodyPr/>
        <a:lstStyle/>
        <a:p>
          <a:endParaRPr lang="en-GB" b="1"/>
        </a:p>
      </dgm:t>
    </dgm:pt>
    <dgm:pt modelId="{28AD02AF-A3DA-4B83-9683-678BE170A6C6}">
      <dgm:prSet phldrT="[Text]"/>
      <dgm:spPr/>
      <dgm:t>
        <a:bodyPr/>
        <a:lstStyle/>
        <a:p>
          <a:endParaRPr lang="en-GB"/>
        </a:p>
      </dgm:t>
    </dgm:pt>
    <dgm:pt modelId="{226FEC14-580F-42BE-807E-42060DF25E6B}" type="parTrans" cxnId="{BBEA1FD5-5F7F-44E3-A132-8C258694C73C}">
      <dgm:prSet/>
      <dgm:spPr/>
      <dgm:t>
        <a:bodyPr/>
        <a:lstStyle/>
        <a:p>
          <a:endParaRPr lang="en-GB" b="1"/>
        </a:p>
      </dgm:t>
    </dgm:pt>
    <dgm:pt modelId="{86E764A1-97C3-4963-B8DD-F826DE56C194}" type="sibTrans" cxnId="{BBEA1FD5-5F7F-44E3-A132-8C258694C73C}">
      <dgm:prSet/>
      <dgm:spPr/>
      <dgm:t>
        <a:bodyPr/>
        <a:lstStyle/>
        <a:p>
          <a:endParaRPr lang="en-GB" b="1"/>
        </a:p>
      </dgm:t>
    </dgm:pt>
    <dgm:pt modelId="{F25BA0F4-5668-4491-9B2B-C24264BBF42E}">
      <dgm:prSet custT="1"/>
      <dgm:spPr/>
      <dgm:t>
        <a:bodyPr/>
        <a:lstStyle/>
        <a:p>
          <a:r>
            <a:rPr lang="en-GB" sz="1100" b="1" dirty="0"/>
            <a:t>Inability to Access wider  resources</a:t>
          </a:r>
        </a:p>
      </dgm:t>
    </dgm:pt>
    <dgm:pt modelId="{B6872FF7-682D-4182-A854-0F71D5B73C2C}" type="parTrans" cxnId="{A722B1F6-EC81-403C-ABB3-9DF538A6D385}">
      <dgm:prSet/>
      <dgm:spPr/>
      <dgm:t>
        <a:bodyPr/>
        <a:lstStyle/>
        <a:p>
          <a:endParaRPr lang="en-GB" b="1"/>
        </a:p>
      </dgm:t>
    </dgm:pt>
    <dgm:pt modelId="{3900D708-ADBD-4B92-9D7E-64630C74325F}" type="sibTrans" cxnId="{A722B1F6-EC81-403C-ABB3-9DF538A6D385}">
      <dgm:prSet/>
      <dgm:spPr/>
      <dgm:t>
        <a:bodyPr/>
        <a:lstStyle/>
        <a:p>
          <a:endParaRPr lang="en-GB" b="1"/>
        </a:p>
      </dgm:t>
    </dgm:pt>
    <dgm:pt modelId="{94254346-9044-48B0-B096-9F2C326428D5}">
      <dgm:prSet/>
      <dgm:spPr/>
      <dgm:t>
        <a:bodyPr/>
        <a:lstStyle/>
        <a:p>
          <a:endParaRPr lang="en-GB"/>
        </a:p>
      </dgm:t>
    </dgm:pt>
    <dgm:pt modelId="{00D7B6C9-92D9-4706-B264-CF4E13725907}" type="parTrans" cxnId="{100DF055-B259-44E3-AB5C-95E40D6E2397}">
      <dgm:prSet/>
      <dgm:spPr/>
      <dgm:t>
        <a:bodyPr/>
        <a:lstStyle/>
        <a:p>
          <a:endParaRPr lang="en-GB" b="1"/>
        </a:p>
      </dgm:t>
    </dgm:pt>
    <dgm:pt modelId="{2FDE0076-9E59-4173-8D3B-A9622778F872}" type="sibTrans" cxnId="{100DF055-B259-44E3-AB5C-95E40D6E2397}">
      <dgm:prSet/>
      <dgm:spPr/>
      <dgm:t>
        <a:bodyPr/>
        <a:lstStyle/>
        <a:p>
          <a:endParaRPr lang="en-GB" b="1"/>
        </a:p>
      </dgm:t>
    </dgm:pt>
    <dgm:pt modelId="{ABAA5541-3197-4159-8AE9-3AFFC92B8B0F}" type="pres">
      <dgm:prSet presAssocID="{8DF56639-E75D-470E-9B5F-140BDC726C86}" presName="Name0" presStyleCnt="0">
        <dgm:presLayoutVars>
          <dgm:chMax val="1"/>
          <dgm:chPref val="1"/>
          <dgm:dir/>
          <dgm:animOne val="branch"/>
          <dgm:animLvl val="lvl"/>
        </dgm:presLayoutVars>
      </dgm:prSet>
      <dgm:spPr/>
    </dgm:pt>
    <dgm:pt modelId="{C33775C8-E6F0-474B-AEA7-11F4554A9B6D}" type="pres">
      <dgm:prSet presAssocID="{CDBC4AA8-F1DE-448B-A659-4CFBA9241C05}" presName="Parent" presStyleLbl="node0" presStyleIdx="0" presStyleCnt="1">
        <dgm:presLayoutVars>
          <dgm:chMax val="6"/>
          <dgm:chPref val="6"/>
        </dgm:presLayoutVars>
      </dgm:prSet>
      <dgm:spPr/>
    </dgm:pt>
    <dgm:pt modelId="{68DC3B0F-C7D7-4AB3-82CE-C7A24E899158}" type="pres">
      <dgm:prSet presAssocID="{BA05D3EC-9C7C-48AD-9E1B-FFFD88295062}" presName="Accent1" presStyleCnt="0"/>
      <dgm:spPr/>
    </dgm:pt>
    <dgm:pt modelId="{47424962-71CE-4AAA-9CF1-6654F57DDAD1}" type="pres">
      <dgm:prSet presAssocID="{BA05D3EC-9C7C-48AD-9E1B-FFFD88295062}" presName="Accent" presStyleLbl="bgShp" presStyleIdx="0" presStyleCnt="6"/>
      <dgm:spPr/>
    </dgm:pt>
    <dgm:pt modelId="{F3C3F6CE-787F-4469-BD71-571491F1CE04}" type="pres">
      <dgm:prSet presAssocID="{BA05D3EC-9C7C-48AD-9E1B-FFFD88295062}" presName="Child1" presStyleLbl="node1" presStyleIdx="0" presStyleCnt="6">
        <dgm:presLayoutVars>
          <dgm:chMax val="0"/>
          <dgm:chPref val="0"/>
          <dgm:bulletEnabled val="1"/>
        </dgm:presLayoutVars>
      </dgm:prSet>
      <dgm:spPr/>
    </dgm:pt>
    <dgm:pt modelId="{737D1122-D636-47D9-8DD3-1B28A33B53AF}" type="pres">
      <dgm:prSet presAssocID="{F25BA0F4-5668-4491-9B2B-C24264BBF42E}" presName="Accent2" presStyleCnt="0"/>
      <dgm:spPr/>
    </dgm:pt>
    <dgm:pt modelId="{5147B9B0-D009-45F4-AA2E-07D298FF258B}" type="pres">
      <dgm:prSet presAssocID="{F25BA0F4-5668-4491-9B2B-C24264BBF42E}" presName="Accent" presStyleLbl="bgShp" presStyleIdx="1" presStyleCnt="6"/>
      <dgm:spPr>
        <a:noFill/>
      </dgm:spPr>
    </dgm:pt>
    <dgm:pt modelId="{9FBB3964-ACE0-4EC9-95D1-38512F1C039C}" type="pres">
      <dgm:prSet presAssocID="{F25BA0F4-5668-4491-9B2B-C24264BBF42E}" presName="Child2" presStyleLbl="node1" presStyleIdx="1" presStyleCnt="6">
        <dgm:presLayoutVars>
          <dgm:chMax val="0"/>
          <dgm:chPref val="0"/>
          <dgm:bulletEnabled val="1"/>
        </dgm:presLayoutVars>
      </dgm:prSet>
      <dgm:spPr/>
    </dgm:pt>
    <dgm:pt modelId="{F0EB87DB-2CBC-463F-804F-452113BAC4A8}" type="pres">
      <dgm:prSet presAssocID="{637A41E7-5786-41C4-BBF3-AC4C80703181}" presName="Accent3" presStyleCnt="0"/>
      <dgm:spPr/>
    </dgm:pt>
    <dgm:pt modelId="{880CD8D5-10F7-4971-8A36-8759A02D6D72}" type="pres">
      <dgm:prSet presAssocID="{637A41E7-5786-41C4-BBF3-AC4C80703181}" presName="Accent" presStyleLbl="bgShp" presStyleIdx="2" presStyleCnt="6"/>
      <dgm:spPr>
        <a:noFill/>
      </dgm:spPr>
    </dgm:pt>
    <dgm:pt modelId="{A4902CCE-C48A-4AB3-A8AD-7235A2182511}" type="pres">
      <dgm:prSet presAssocID="{637A41E7-5786-41C4-BBF3-AC4C80703181}" presName="Child3" presStyleLbl="node1" presStyleIdx="2" presStyleCnt="6">
        <dgm:presLayoutVars>
          <dgm:chMax val="0"/>
          <dgm:chPref val="0"/>
          <dgm:bulletEnabled val="1"/>
        </dgm:presLayoutVars>
      </dgm:prSet>
      <dgm:spPr/>
    </dgm:pt>
    <dgm:pt modelId="{3CEF411F-E266-4089-B8DE-C618A10516C3}" type="pres">
      <dgm:prSet presAssocID="{F68750F1-82AE-411E-9875-05F1CB05A9F8}" presName="Accent4" presStyleCnt="0"/>
      <dgm:spPr/>
    </dgm:pt>
    <dgm:pt modelId="{476C0C8F-16F6-45F5-B365-7E849F9B52AE}" type="pres">
      <dgm:prSet presAssocID="{F68750F1-82AE-411E-9875-05F1CB05A9F8}" presName="Accent" presStyleLbl="bgShp" presStyleIdx="3" presStyleCnt="6"/>
      <dgm:spPr>
        <a:noFill/>
      </dgm:spPr>
    </dgm:pt>
    <dgm:pt modelId="{2B83BD91-111A-4211-B51C-D8C73C868599}" type="pres">
      <dgm:prSet presAssocID="{F68750F1-82AE-411E-9875-05F1CB05A9F8}" presName="Child4" presStyleLbl="node1" presStyleIdx="3" presStyleCnt="6">
        <dgm:presLayoutVars>
          <dgm:chMax val="0"/>
          <dgm:chPref val="0"/>
          <dgm:bulletEnabled val="1"/>
        </dgm:presLayoutVars>
      </dgm:prSet>
      <dgm:spPr/>
    </dgm:pt>
    <dgm:pt modelId="{6371BD97-0D59-4296-85C4-BF28937871F4}" type="pres">
      <dgm:prSet presAssocID="{0B109736-9BE3-4482-AC04-AE1EF3829829}" presName="Accent5" presStyleCnt="0"/>
      <dgm:spPr/>
    </dgm:pt>
    <dgm:pt modelId="{417F3DAF-3693-428A-95BD-BF952DEB9843}" type="pres">
      <dgm:prSet presAssocID="{0B109736-9BE3-4482-AC04-AE1EF3829829}" presName="Accent" presStyleLbl="bgShp" presStyleIdx="4" presStyleCnt="6"/>
      <dgm:spPr>
        <a:noFill/>
      </dgm:spPr>
    </dgm:pt>
    <dgm:pt modelId="{9D5A5343-B218-4393-91BE-630299FAA49E}" type="pres">
      <dgm:prSet presAssocID="{0B109736-9BE3-4482-AC04-AE1EF3829829}" presName="Child5" presStyleLbl="node1" presStyleIdx="4" presStyleCnt="6" custLinFactNeighborX="-2730">
        <dgm:presLayoutVars>
          <dgm:chMax val="0"/>
          <dgm:chPref val="0"/>
          <dgm:bulletEnabled val="1"/>
        </dgm:presLayoutVars>
      </dgm:prSet>
      <dgm:spPr/>
    </dgm:pt>
    <dgm:pt modelId="{B173CD4D-B744-4828-82E1-5676602AC315}" type="pres">
      <dgm:prSet presAssocID="{A8114D6B-8D32-4A4E-AF81-63860E614D92}" presName="Accent6" presStyleCnt="0"/>
      <dgm:spPr/>
    </dgm:pt>
    <dgm:pt modelId="{7CD289EF-04DA-467A-85DD-E607C89003C8}" type="pres">
      <dgm:prSet presAssocID="{A8114D6B-8D32-4A4E-AF81-63860E614D92}" presName="Accent" presStyleLbl="bgShp" presStyleIdx="5" presStyleCnt="6"/>
      <dgm:spPr>
        <a:noFill/>
      </dgm:spPr>
    </dgm:pt>
    <dgm:pt modelId="{09EBABB5-150F-403E-8D3C-F6B9DEF7CCF8}" type="pres">
      <dgm:prSet presAssocID="{A8114D6B-8D32-4A4E-AF81-63860E614D92}" presName="Child6" presStyleLbl="node1" presStyleIdx="5" presStyleCnt="6">
        <dgm:presLayoutVars>
          <dgm:chMax val="0"/>
          <dgm:chPref val="0"/>
          <dgm:bulletEnabled val="1"/>
        </dgm:presLayoutVars>
      </dgm:prSet>
      <dgm:spPr/>
    </dgm:pt>
  </dgm:ptLst>
  <dgm:cxnLst>
    <dgm:cxn modelId="{16534800-ECC0-49FA-B8C5-BA728989F81E}" type="presOf" srcId="{F25BA0F4-5668-4491-9B2B-C24264BBF42E}" destId="{9FBB3964-ACE0-4EC9-95D1-38512F1C039C}" srcOrd="0" destOrd="0" presId="urn:microsoft.com/office/officeart/2011/layout/HexagonRadial"/>
    <dgm:cxn modelId="{91951803-CDD4-4863-9D23-42F4F45DD424}" type="presOf" srcId="{A8114D6B-8D32-4A4E-AF81-63860E614D92}" destId="{09EBABB5-150F-403E-8D3C-F6B9DEF7CCF8}" srcOrd="0" destOrd="0" presId="urn:microsoft.com/office/officeart/2011/layout/HexagonRadial"/>
    <dgm:cxn modelId="{43F0C615-25E2-4008-8AFD-E2E1FB3BA2E6}" srcId="{CDBC4AA8-F1DE-448B-A659-4CFBA9241C05}" destId="{F68750F1-82AE-411E-9875-05F1CB05A9F8}" srcOrd="3" destOrd="0" parTransId="{5E856893-D2BA-43DB-A33B-CFF522BB6725}" sibTransId="{EBA17436-0C3C-4FA1-92C8-2DE45B0D2AD0}"/>
    <dgm:cxn modelId="{25C2B449-1073-4E5E-86F4-8F5FDFBA38FE}" type="presOf" srcId="{637A41E7-5786-41C4-BBF3-AC4C80703181}" destId="{A4902CCE-C48A-4AB3-A8AD-7235A2182511}" srcOrd="0" destOrd="0" presId="urn:microsoft.com/office/officeart/2011/layout/HexagonRadial"/>
    <dgm:cxn modelId="{B5DF846D-CB98-45F0-A178-A12428DB0554}" srcId="{CDBC4AA8-F1DE-448B-A659-4CFBA9241C05}" destId="{BA05D3EC-9C7C-48AD-9E1B-FFFD88295062}" srcOrd="0" destOrd="0" parTransId="{529BB681-B8B6-4A0B-97B7-C87687F45044}" sibTransId="{C63B5D18-E249-489E-A9C7-4B079FE06684}"/>
    <dgm:cxn modelId="{100DF055-B259-44E3-AB5C-95E40D6E2397}" srcId="{8DF56639-E75D-470E-9B5F-140BDC726C86}" destId="{94254346-9044-48B0-B096-9F2C326428D5}" srcOrd="1" destOrd="0" parTransId="{00D7B6C9-92D9-4706-B264-CF4E13725907}" sibTransId="{2FDE0076-9E59-4173-8D3B-A9622778F872}"/>
    <dgm:cxn modelId="{BB64C399-B71D-40FB-A39E-E95AAC1765EC}" type="presOf" srcId="{CDBC4AA8-F1DE-448B-A659-4CFBA9241C05}" destId="{C33775C8-E6F0-474B-AEA7-11F4554A9B6D}" srcOrd="0" destOrd="0" presId="urn:microsoft.com/office/officeart/2011/layout/HexagonRadial"/>
    <dgm:cxn modelId="{B4ED009C-8311-42B4-BD32-BF9C434F6B67}" srcId="{8DF56639-E75D-470E-9B5F-140BDC726C86}" destId="{CDBC4AA8-F1DE-448B-A659-4CFBA9241C05}" srcOrd="0" destOrd="0" parTransId="{023060B1-DB72-4534-AFB4-6BBBA73E1A3F}" sibTransId="{EE076963-728E-4541-8505-800D1CB6C014}"/>
    <dgm:cxn modelId="{5EDC4BA1-A83C-450C-93E7-0AFDAB3F1441}" type="presOf" srcId="{F68750F1-82AE-411E-9875-05F1CB05A9F8}" destId="{2B83BD91-111A-4211-B51C-D8C73C868599}" srcOrd="0" destOrd="0" presId="urn:microsoft.com/office/officeart/2011/layout/HexagonRadial"/>
    <dgm:cxn modelId="{97EAD7B7-3CD5-4A39-89DA-DCD0A8BAF199}" type="presOf" srcId="{0B109736-9BE3-4482-AC04-AE1EF3829829}" destId="{9D5A5343-B218-4393-91BE-630299FAA49E}" srcOrd="0" destOrd="0" presId="urn:microsoft.com/office/officeart/2011/layout/HexagonRadial"/>
    <dgm:cxn modelId="{34FBCFBA-9EFE-4E75-87E9-43D508EDFBB6}" type="presOf" srcId="{8DF56639-E75D-470E-9B5F-140BDC726C86}" destId="{ABAA5541-3197-4159-8AE9-3AFFC92B8B0F}" srcOrd="0" destOrd="0" presId="urn:microsoft.com/office/officeart/2011/layout/HexagonRadial"/>
    <dgm:cxn modelId="{BBEA1FD5-5F7F-44E3-A132-8C258694C73C}" srcId="{CDBC4AA8-F1DE-448B-A659-4CFBA9241C05}" destId="{28AD02AF-A3DA-4B83-9683-678BE170A6C6}" srcOrd="6" destOrd="0" parTransId="{226FEC14-580F-42BE-807E-42060DF25E6B}" sibTransId="{86E764A1-97C3-4963-B8DD-F826DE56C194}"/>
    <dgm:cxn modelId="{0FDF17DB-20D9-4AB6-9A32-19F59D59A4D8}" type="presOf" srcId="{BA05D3EC-9C7C-48AD-9E1B-FFFD88295062}" destId="{F3C3F6CE-787F-4469-BD71-571491F1CE04}" srcOrd="0" destOrd="0" presId="urn:microsoft.com/office/officeart/2011/layout/HexagonRadial"/>
    <dgm:cxn modelId="{9C92A8DF-BFF3-40DF-B528-59B320A710E2}" srcId="{CDBC4AA8-F1DE-448B-A659-4CFBA9241C05}" destId="{0B109736-9BE3-4482-AC04-AE1EF3829829}" srcOrd="4" destOrd="0" parTransId="{E5BC7B1D-0A08-44E7-83EB-A5F38DE8F5B4}" sibTransId="{D4FD6764-F472-42E2-B719-B39EE91A628B}"/>
    <dgm:cxn modelId="{B3DE00EA-B432-4A62-A585-F3E63E53B7D6}" srcId="{CDBC4AA8-F1DE-448B-A659-4CFBA9241C05}" destId="{A8114D6B-8D32-4A4E-AF81-63860E614D92}" srcOrd="5" destOrd="0" parTransId="{D835A600-0B54-4F1E-9147-B31F8D25B176}" sibTransId="{9583645A-9D36-4639-96B7-E35EB8511DDA}"/>
    <dgm:cxn modelId="{A722B1F6-EC81-403C-ABB3-9DF538A6D385}" srcId="{CDBC4AA8-F1DE-448B-A659-4CFBA9241C05}" destId="{F25BA0F4-5668-4491-9B2B-C24264BBF42E}" srcOrd="1" destOrd="0" parTransId="{B6872FF7-682D-4182-A854-0F71D5B73C2C}" sibTransId="{3900D708-ADBD-4B92-9D7E-64630C74325F}"/>
    <dgm:cxn modelId="{AFB8FBFA-3B06-4246-963E-AA3FD10FE868}" srcId="{CDBC4AA8-F1DE-448B-A659-4CFBA9241C05}" destId="{637A41E7-5786-41C4-BBF3-AC4C80703181}" srcOrd="2" destOrd="0" parTransId="{A7BDD026-D0FD-4680-88E7-FC571FD608D7}" sibTransId="{1E729AC2-884B-4314-88DF-A4BB156BCC4D}"/>
    <dgm:cxn modelId="{2C6F3CC4-3833-412A-82EE-8D2448F1AE19}" type="presParOf" srcId="{ABAA5541-3197-4159-8AE9-3AFFC92B8B0F}" destId="{C33775C8-E6F0-474B-AEA7-11F4554A9B6D}" srcOrd="0" destOrd="0" presId="urn:microsoft.com/office/officeart/2011/layout/HexagonRadial"/>
    <dgm:cxn modelId="{94459B1E-D3EC-4C1C-B867-621D26B89DC7}" type="presParOf" srcId="{ABAA5541-3197-4159-8AE9-3AFFC92B8B0F}" destId="{68DC3B0F-C7D7-4AB3-82CE-C7A24E899158}" srcOrd="1" destOrd="0" presId="urn:microsoft.com/office/officeart/2011/layout/HexagonRadial"/>
    <dgm:cxn modelId="{930B954A-674B-4CB4-82EC-EAFE7C160FAF}" type="presParOf" srcId="{68DC3B0F-C7D7-4AB3-82CE-C7A24E899158}" destId="{47424962-71CE-4AAA-9CF1-6654F57DDAD1}" srcOrd="0" destOrd="0" presId="urn:microsoft.com/office/officeart/2011/layout/HexagonRadial"/>
    <dgm:cxn modelId="{4FF2D13A-4C41-4DBC-8685-22250FF724BD}" type="presParOf" srcId="{ABAA5541-3197-4159-8AE9-3AFFC92B8B0F}" destId="{F3C3F6CE-787F-4469-BD71-571491F1CE04}" srcOrd="2" destOrd="0" presId="urn:microsoft.com/office/officeart/2011/layout/HexagonRadial"/>
    <dgm:cxn modelId="{99ED967D-0F77-4214-A49B-40E00B2EFEF5}" type="presParOf" srcId="{ABAA5541-3197-4159-8AE9-3AFFC92B8B0F}" destId="{737D1122-D636-47D9-8DD3-1B28A33B53AF}" srcOrd="3" destOrd="0" presId="urn:microsoft.com/office/officeart/2011/layout/HexagonRadial"/>
    <dgm:cxn modelId="{905B34C9-F14D-4C53-AD15-C949ED9CCBB6}" type="presParOf" srcId="{737D1122-D636-47D9-8DD3-1B28A33B53AF}" destId="{5147B9B0-D009-45F4-AA2E-07D298FF258B}" srcOrd="0" destOrd="0" presId="urn:microsoft.com/office/officeart/2011/layout/HexagonRadial"/>
    <dgm:cxn modelId="{857F1AE7-6D2E-4BF0-A340-70C8EF0A65C7}" type="presParOf" srcId="{ABAA5541-3197-4159-8AE9-3AFFC92B8B0F}" destId="{9FBB3964-ACE0-4EC9-95D1-38512F1C039C}" srcOrd="4" destOrd="0" presId="urn:microsoft.com/office/officeart/2011/layout/HexagonRadial"/>
    <dgm:cxn modelId="{52A13C3A-C1CF-429D-A4C4-D95290466B27}" type="presParOf" srcId="{ABAA5541-3197-4159-8AE9-3AFFC92B8B0F}" destId="{F0EB87DB-2CBC-463F-804F-452113BAC4A8}" srcOrd="5" destOrd="0" presId="urn:microsoft.com/office/officeart/2011/layout/HexagonRadial"/>
    <dgm:cxn modelId="{35F03428-9B5F-4A4F-AAE4-A571564B6D19}" type="presParOf" srcId="{F0EB87DB-2CBC-463F-804F-452113BAC4A8}" destId="{880CD8D5-10F7-4971-8A36-8759A02D6D72}" srcOrd="0" destOrd="0" presId="urn:microsoft.com/office/officeart/2011/layout/HexagonRadial"/>
    <dgm:cxn modelId="{86D80849-D0A9-4CC7-AEFA-596F0F411DDA}" type="presParOf" srcId="{ABAA5541-3197-4159-8AE9-3AFFC92B8B0F}" destId="{A4902CCE-C48A-4AB3-A8AD-7235A2182511}" srcOrd="6" destOrd="0" presId="urn:microsoft.com/office/officeart/2011/layout/HexagonRadial"/>
    <dgm:cxn modelId="{06B688BF-966C-4305-AE08-92410B767E5E}" type="presParOf" srcId="{ABAA5541-3197-4159-8AE9-3AFFC92B8B0F}" destId="{3CEF411F-E266-4089-B8DE-C618A10516C3}" srcOrd="7" destOrd="0" presId="urn:microsoft.com/office/officeart/2011/layout/HexagonRadial"/>
    <dgm:cxn modelId="{DC2BCB83-A8E2-47C3-9C44-8B318BCFEB48}" type="presParOf" srcId="{3CEF411F-E266-4089-B8DE-C618A10516C3}" destId="{476C0C8F-16F6-45F5-B365-7E849F9B52AE}" srcOrd="0" destOrd="0" presId="urn:microsoft.com/office/officeart/2011/layout/HexagonRadial"/>
    <dgm:cxn modelId="{AFBCA291-0BE6-4D8F-A1A1-130CE196607F}" type="presParOf" srcId="{ABAA5541-3197-4159-8AE9-3AFFC92B8B0F}" destId="{2B83BD91-111A-4211-B51C-D8C73C868599}" srcOrd="8" destOrd="0" presId="urn:microsoft.com/office/officeart/2011/layout/HexagonRadial"/>
    <dgm:cxn modelId="{872196E3-DF71-4AA3-992C-54B7BFF27E8D}" type="presParOf" srcId="{ABAA5541-3197-4159-8AE9-3AFFC92B8B0F}" destId="{6371BD97-0D59-4296-85C4-BF28937871F4}" srcOrd="9" destOrd="0" presId="urn:microsoft.com/office/officeart/2011/layout/HexagonRadial"/>
    <dgm:cxn modelId="{2BF857FC-7ACD-48A5-B1B3-098489E556BC}" type="presParOf" srcId="{6371BD97-0D59-4296-85C4-BF28937871F4}" destId="{417F3DAF-3693-428A-95BD-BF952DEB9843}" srcOrd="0" destOrd="0" presId="urn:microsoft.com/office/officeart/2011/layout/HexagonRadial"/>
    <dgm:cxn modelId="{E5E7832A-8037-4BD7-BC76-4E0F29669ACD}" type="presParOf" srcId="{ABAA5541-3197-4159-8AE9-3AFFC92B8B0F}" destId="{9D5A5343-B218-4393-91BE-630299FAA49E}" srcOrd="10" destOrd="0" presId="urn:microsoft.com/office/officeart/2011/layout/HexagonRadial"/>
    <dgm:cxn modelId="{F7B6C9F8-E292-4C7E-9829-F4B1A46F961A}" type="presParOf" srcId="{ABAA5541-3197-4159-8AE9-3AFFC92B8B0F}" destId="{B173CD4D-B744-4828-82E1-5676602AC315}" srcOrd="11" destOrd="0" presId="urn:microsoft.com/office/officeart/2011/layout/HexagonRadial"/>
    <dgm:cxn modelId="{873C3486-5B91-470E-AECC-D672DF6F0C4F}" type="presParOf" srcId="{B173CD4D-B744-4828-82E1-5676602AC315}" destId="{7CD289EF-04DA-467A-85DD-E607C89003C8}" srcOrd="0" destOrd="0" presId="urn:microsoft.com/office/officeart/2011/layout/HexagonRadial"/>
    <dgm:cxn modelId="{F73CA80C-1428-407F-97F8-30BADCFF35D8}" type="presParOf" srcId="{ABAA5541-3197-4159-8AE9-3AFFC92B8B0F}" destId="{09EBABB5-150F-403E-8D3C-F6B9DEF7CCF8}"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775C8-E6F0-474B-AEA7-11F4554A9B6D}">
      <dsp:nvSpPr>
        <dsp:cNvPr id="0" name=""/>
        <dsp:cNvSpPr/>
      </dsp:nvSpPr>
      <dsp:spPr>
        <a:xfrm>
          <a:off x="2029814" y="1154388"/>
          <a:ext cx="1467278" cy="1269254"/>
        </a:xfrm>
        <a:prstGeom prst="hexagon">
          <a:avLst>
            <a:gd name="adj" fmla="val 28570"/>
            <a:gd name="vf" fmla="val 115470"/>
          </a:avLst>
        </a:prstGeom>
        <a:solidFill>
          <a:schemeClr val="accent2">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1200" dirty="0">
              <a:solidFill>
                <a:srgbClr val="FF0000"/>
              </a:solidFill>
            </a:rPr>
            <a:t>EXCLUSION IMPACT </a:t>
          </a:r>
        </a:p>
        <a:p>
          <a:pPr marL="0" lvl="0" algn="ctr" defTabSz="533400">
            <a:lnSpc>
              <a:spcPct val="90000"/>
            </a:lnSpc>
            <a:spcBef>
              <a:spcPct val="0"/>
            </a:spcBef>
            <a:spcAft>
              <a:spcPct val="35000"/>
            </a:spcAft>
            <a:buNone/>
          </a:pPr>
          <a:endParaRPr lang="en-GB" sz="900" b="1" kern="1200" dirty="0"/>
        </a:p>
      </dsp:txBody>
      <dsp:txXfrm>
        <a:off x="2272962" y="1364721"/>
        <a:ext cx="980982" cy="848588"/>
      </dsp:txXfrm>
    </dsp:sp>
    <dsp:sp modelId="{5147B9B0-D009-45F4-AA2E-07D298FF258B}">
      <dsp:nvSpPr>
        <dsp:cNvPr id="0" name=""/>
        <dsp:cNvSpPr/>
      </dsp:nvSpPr>
      <dsp:spPr>
        <a:xfrm>
          <a:off x="2948612" y="547135"/>
          <a:ext cx="553599" cy="476999"/>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F3C3F6CE-787F-4469-BD71-571491F1CE04}">
      <dsp:nvSpPr>
        <dsp:cNvPr id="0" name=""/>
        <dsp:cNvSpPr/>
      </dsp:nvSpPr>
      <dsp:spPr>
        <a:xfrm>
          <a:off x="2164972" y="0"/>
          <a:ext cx="1202423" cy="1040237"/>
        </a:xfrm>
        <a:prstGeom prst="hexagon">
          <a:avLst>
            <a:gd name="adj" fmla="val 28570"/>
            <a:gd name="vf" fmla="val 115470"/>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Limited or no access to Digital technology</a:t>
          </a:r>
        </a:p>
      </dsp:txBody>
      <dsp:txXfrm>
        <a:off x="2364239" y="172389"/>
        <a:ext cx="803889" cy="695459"/>
      </dsp:txXfrm>
    </dsp:sp>
    <dsp:sp modelId="{880CD8D5-10F7-4971-8A36-8759A02D6D72}">
      <dsp:nvSpPr>
        <dsp:cNvPr id="0" name=""/>
        <dsp:cNvSpPr/>
      </dsp:nvSpPr>
      <dsp:spPr>
        <a:xfrm>
          <a:off x="3594706" y="1438870"/>
          <a:ext cx="553599" cy="476999"/>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9FBB3964-ACE0-4EC9-95D1-38512F1C039C}">
      <dsp:nvSpPr>
        <dsp:cNvPr id="0" name=""/>
        <dsp:cNvSpPr/>
      </dsp:nvSpPr>
      <dsp:spPr>
        <a:xfrm>
          <a:off x="3267734" y="639816"/>
          <a:ext cx="1202423" cy="1040237"/>
        </a:xfrm>
        <a:prstGeom prst="hexagon">
          <a:avLst>
            <a:gd name="adj" fmla="val 28570"/>
            <a:gd name="vf" fmla="val 115470"/>
          </a:avLst>
        </a:prstGeom>
        <a:solidFill>
          <a:schemeClr val="accent2">
            <a:shade val="50000"/>
            <a:hueOff val="210108"/>
            <a:satOff val="-9358"/>
            <a:lumOff val="169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t>Inability to Access wider  resources</a:t>
          </a:r>
        </a:p>
      </dsp:txBody>
      <dsp:txXfrm>
        <a:off x="3467001" y="812205"/>
        <a:ext cx="803889" cy="695459"/>
      </dsp:txXfrm>
    </dsp:sp>
    <dsp:sp modelId="{476C0C8F-16F6-45F5-B365-7E849F9B52AE}">
      <dsp:nvSpPr>
        <dsp:cNvPr id="0" name=""/>
        <dsp:cNvSpPr/>
      </dsp:nvSpPr>
      <dsp:spPr>
        <a:xfrm>
          <a:off x="3145888" y="2445471"/>
          <a:ext cx="553599" cy="476999"/>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A4902CCE-C48A-4AB3-A8AD-7235A2182511}">
      <dsp:nvSpPr>
        <dsp:cNvPr id="0" name=""/>
        <dsp:cNvSpPr/>
      </dsp:nvSpPr>
      <dsp:spPr>
        <a:xfrm>
          <a:off x="3267734" y="1897620"/>
          <a:ext cx="1202423" cy="1040237"/>
        </a:xfrm>
        <a:prstGeom prst="hexagon">
          <a:avLst>
            <a:gd name="adj" fmla="val 28570"/>
            <a:gd name="vf" fmla="val 115470"/>
          </a:avLst>
        </a:prstGeom>
        <a:solidFill>
          <a:schemeClr val="accent2">
            <a:shade val="50000"/>
            <a:hueOff val="420216"/>
            <a:satOff val="-18717"/>
            <a:lumOff val="338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t>Unable to meet their basic consumption needs</a:t>
          </a:r>
        </a:p>
      </dsp:txBody>
      <dsp:txXfrm>
        <a:off x="3467001" y="2070009"/>
        <a:ext cx="803889" cy="695459"/>
      </dsp:txXfrm>
    </dsp:sp>
    <dsp:sp modelId="{417F3DAF-3693-428A-95BD-BF952DEB9843}">
      <dsp:nvSpPr>
        <dsp:cNvPr id="0" name=""/>
        <dsp:cNvSpPr/>
      </dsp:nvSpPr>
      <dsp:spPr>
        <a:xfrm>
          <a:off x="2032545" y="2549960"/>
          <a:ext cx="553599" cy="476999"/>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2B83BD91-111A-4211-B51C-D8C73C868599}">
      <dsp:nvSpPr>
        <dsp:cNvPr id="0" name=""/>
        <dsp:cNvSpPr/>
      </dsp:nvSpPr>
      <dsp:spPr>
        <a:xfrm>
          <a:off x="2164972" y="2538152"/>
          <a:ext cx="1202423" cy="1040237"/>
        </a:xfrm>
        <a:prstGeom prst="hexagon">
          <a:avLst>
            <a:gd name="adj" fmla="val 28570"/>
            <a:gd name="vf" fmla="val 115470"/>
          </a:avLst>
        </a:prstGeom>
        <a:solidFill>
          <a:schemeClr val="accent2">
            <a:shade val="50000"/>
            <a:hueOff val="630324"/>
            <a:satOff val="-28075"/>
            <a:lumOff val="507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 </a:t>
          </a:r>
          <a:r>
            <a:rPr lang="en-GB" sz="1400" b="1" kern="1200" dirty="0"/>
            <a:t>Falling into debt trap</a:t>
          </a:r>
          <a:endParaRPr lang="en-GB" sz="900" b="1" kern="1200" dirty="0"/>
        </a:p>
      </dsp:txBody>
      <dsp:txXfrm>
        <a:off x="2364239" y="2710541"/>
        <a:ext cx="803889" cy="695459"/>
      </dsp:txXfrm>
    </dsp:sp>
    <dsp:sp modelId="{7CD289EF-04DA-467A-85DD-E607C89003C8}">
      <dsp:nvSpPr>
        <dsp:cNvPr id="0" name=""/>
        <dsp:cNvSpPr/>
      </dsp:nvSpPr>
      <dsp:spPr>
        <a:xfrm>
          <a:off x="1375870" y="1658583"/>
          <a:ext cx="553599" cy="476999"/>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9D5A5343-B218-4393-91BE-630299FAA49E}">
      <dsp:nvSpPr>
        <dsp:cNvPr id="0" name=""/>
        <dsp:cNvSpPr/>
      </dsp:nvSpPr>
      <dsp:spPr>
        <a:xfrm>
          <a:off x="1024264" y="1898335"/>
          <a:ext cx="1202423" cy="1040237"/>
        </a:xfrm>
        <a:prstGeom prst="hexagon">
          <a:avLst>
            <a:gd name="adj" fmla="val 28570"/>
            <a:gd name="vf" fmla="val 115470"/>
          </a:avLst>
        </a:prstGeom>
        <a:solidFill>
          <a:schemeClr val="accent2">
            <a:shade val="50000"/>
            <a:hueOff val="420216"/>
            <a:satOff val="-18717"/>
            <a:lumOff val="338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Inability to build future resilience</a:t>
          </a:r>
        </a:p>
      </dsp:txBody>
      <dsp:txXfrm>
        <a:off x="1223531" y="2070724"/>
        <a:ext cx="803889" cy="695459"/>
      </dsp:txXfrm>
    </dsp:sp>
    <dsp:sp modelId="{09EBABB5-150F-403E-8D3C-F6B9DEF7CCF8}">
      <dsp:nvSpPr>
        <dsp:cNvPr id="0" name=""/>
        <dsp:cNvSpPr/>
      </dsp:nvSpPr>
      <dsp:spPr>
        <a:xfrm>
          <a:off x="1057090" y="638384"/>
          <a:ext cx="1202423" cy="1040237"/>
        </a:xfrm>
        <a:prstGeom prst="hexagon">
          <a:avLst>
            <a:gd name="adj" fmla="val 28570"/>
            <a:gd name="vf" fmla="val 115470"/>
          </a:avLst>
        </a:prstGeom>
        <a:solidFill>
          <a:schemeClr val="accent2">
            <a:shade val="50000"/>
            <a:hueOff val="210108"/>
            <a:satOff val="-9358"/>
            <a:lumOff val="169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kern="1200" dirty="0"/>
            <a:t>Managing irregular cash flow</a:t>
          </a:r>
        </a:p>
        <a:p>
          <a:pPr marL="0" lvl="0" algn="ctr" defTabSz="533400">
            <a:lnSpc>
              <a:spcPct val="90000"/>
            </a:lnSpc>
            <a:spcBef>
              <a:spcPct val="0"/>
            </a:spcBef>
            <a:spcAft>
              <a:spcPct val="35000"/>
            </a:spcAft>
            <a:buNone/>
          </a:pPr>
          <a:endParaRPr lang="en-GB" sz="1200" b="1" kern="1200" dirty="0"/>
        </a:p>
      </dsp:txBody>
      <dsp:txXfrm>
        <a:off x="1256357" y="810773"/>
        <a:ext cx="803889" cy="69545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en-GB"/>
          </a:p>
        </p:txBody>
      </p:sp>
      <p:sp>
        <p:nvSpPr>
          <p:cNvPr id="3" name="Date Placeholder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FBCDBF22-EB95-4A4E-BEC2-254B47EEEE21}" type="datetimeFigureOut">
              <a:rPr lang="en-GB" smtClean="0"/>
              <a:t>21/08/2025</a:t>
            </a:fld>
            <a:endParaRPr lang="en-GB"/>
          </a:p>
        </p:txBody>
      </p:sp>
      <p:sp>
        <p:nvSpPr>
          <p:cNvPr id="4" name="Slide Image Placeholder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31" tIns="47316" rIns="94631" bIns="47316" rtlCol="0" anchor="ctr"/>
          <a:lstStyle/>
          <a:p>
            <a:endParaRPr lang="en-GB"/>
          </a:p>
        </p:txBody>
      </p:sp>
      <p:sp>
        <p:nvSpPr>
          <p:cNvPr id="5" name="Notes Placeholder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85820"/>
            <a:ext cx="2985558" cy="485231"/>
          </a:xfrm>
          <a:prstGeom prst="rect">
            <a:avLst/>
          </a:prstGeom>
        </p:spPr>
        <p:txBody>
          <a:bodyPr vert="horz" lIns="94631" tIns="47316" rIns="94631" bIns="47316" rtlCol="0" anchor="b"/>
          <a:lstStyle>
            <a:lvl1pPr algn="l">
              <a:defRPr sz="1200"/>
            </a:lvl1pPr>
          </a:lstStyle>
          <a:p>
            <a:endParaRPr lang="en-GB"/>
          </a:p>
        </p:txBody>
      </p:sp>
      <p:sp>
        <p:nvSpPr>
          <p:cNvPr id="7" name="Slide Number Placeholder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315F5D06-13F9-4B6B-9DB6-0577441DAC3B}" type="slidenum">
              <a:rPr lang="en-GB" smtClean="0"/>
              <a:t>‹#›</a:t>
            </a:fld>
            <a:endParaRPr lang="en-GB"/>
          </a:p>
        </p:txBody>
      </p:sp>
    </p:spTree>
    <p:extLst>
      <p:ext uri="{BB962C8B-B14F-4D97-AF65-F5344CB8AC3E}">
        <p14:creationId xmlns:p14="http://schemas.microsoft.com/office/powerpoint/2010/main" val="125335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astercapital.com/content/Expand-my-team--From-Solo-to-Squad--Growing-Your-Business-with-a-Strong-Team.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lications.parliament.uk/pa/ld201617/ldselect/ldfinexcl/132/13206.htm#footnote-52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inca.org/en-gb/our-work/financial-inclus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aps.org.uk/en/media-centre/financial-wellbeing-blog/2024-financial-wellbeing-blogs/the-2023-UK-debt-landscap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313"/>
            <a:r>
              <a:rPr lang="en-GB" dirty="0"/>
              <a:t>Introduce topic to be – covered – Financial inclusion – with a focus on the UK and whether there is a viable case for Islamic microfinance.</a:t>
            </a:r>
          </a:p>
          <a:p>
            <a:endParaRPr lang="en-GB" dirty="0"/>
          </a:p>
        </p:txBody>
      </p:sp>
      <p:sp>
        <p:nvSpPr>
          <p:cNvPr id="4" name="Slide Number Placeholder 3"/>
          <p:cNvSpPr>
            <a:spLocks noGrp="1"/>
          </p:cNvSpPr>
          <p:nvPr>
            <p:ph type="sldNum" sz="quarter" idx="5"/>
          </p:nvPr>
        </p:nvSpPr>
        <p:spPr/>
        <p:txBody>
          <a:bodyPr/>
          <a:lstStyle/>
          <a:p>
            <a:fld id="{315F5D06-13F9-4B6B-9DB6-0577441DAC3B}" type="slidenum">
              <a:rPr lang="en-GB" smtClean="0"/>
              <a:t>1</a:t>
            </a:fld>
            <a:endParaRPr lang="en-GB"/>
          </a:p>
        </p:txBody>
      </p:sp>
    </p:spTree>
    <p:extLst>
      <p:ext uri="{BB962C8B-B14F-4D97-AF65-F5344CB8AC3E}">
        <p14:creationId xmlns:p14="http://schemas.microsoft.com/office/powerpoint/2010/main" val="297680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Conclusion - Financial inclusion is a critical issue that has the potential to drive economic growth, reduce poverty, and promote social equality. </a:t>
            </a:r>
          </a:p>
          <a:p>
            <a:endParaRPr lang="en-GB" dirty="0"/>
          </a:p>
          <a:p>
            <a:endParaRPr lang="en-GB" dirty="0"/>
          </a:p>
          <a:p>
            <a:endParaRPr lang="en-GB" dirty="0"/>
          </a:p>
          <a:p>
            <a:r>
              <a:rPr lang="en-GB" dirty="0"/>
              <a:t>Achieving universal financial inclusion is a challenging task that </a:t>
            </a:r>
            <a:r>
              <a:rPr lang="en-GB" sz="1200" b="0" i="0" u="none" strike="noStrike" kern="1200" baseline="0" dirty="0">
                <a:solidFill>
                  <a:schemeClr val="tx1"/>
                </a:solidFill>
                <a:latin typeface="+mn-lt"/>
                <a:ea typeface="+mn-ea"/>
                <a:cs typeface="+mn-cs"/>
              </a:rPr>
              <a:t>requires a multifaceted approach involving legislative support, community engagement, and the expansion of tailored financial services but with </a:t>
            </a:r>
            <a:r>
              <a:rPr lang="en-GB" dirty="0"/>
              <a:t>right initiatives, it is possible to provide a fairer access to financial services for the underserved markets.</a:t>
            </a:r>
          </a:p>
          <a:p>
            <a:endParaRPr lang="en-GB" dirty="0"/>
          </a:p>
          <a:p>
            <a:r>
              <a:rPr lang="en-GB" dirty="0"/>
              <a:t>The need for Islamic Microfinance in the UK to address the growing concern of the financially excluded Muslim communities is critical. </a:t>
            </a:r>
          </a:p>
          <a:p>
            <a:endParaRPr lang="en-GB" dirty="0"/>
          </a:p>
          <a:p>
            <a:r>
              <a:rPr lang="en-GB" dirty="0"/>
              <a:t>The UK’s position as a global hub of Islamic finance in the western world should be fully subjugated to ensure that whilst the Islamic finance industry grows, it doesn’t leave behind segments of the community who are unable to tap into the potential benefits of such products and services, </a:t>
            </a:r>
          </a:p>
          <a:p>
            <a:endParaRPr lang="en-GB" dirty="0"/>
          </a:p>
          <a:p>
            <a:r>
              <a:rPr lang="en-GB" dirty="0"/>
              <a:t>It is crucial to prioritise reaching excluded groups – indeed ‘reach’ is as important as the design of (shariah compliant) financial products.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responsibility to  develop meaningful and </a:t>
            </a:r>
            <a:r>
              <a:rPr lang="en-GB" b="1" dirty="0"/>
              <a:t>sustainable intervention </a:t>
            </a:r>
            <a:r>
              <a:rPr lang="en-GB" dirty="0"/>
              <a:t>should be structurally supported and prioritised by the varying stakeholders within the Islamic finance eco system and wider interested parties so that all can reap from the befits of its demand and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Understanding and recognising the  financial exclusion needs of the underserved community should also be priority to proactively develop and support. </a:t>
            </a:r>
          </a:p>
          <a:p>
            <a:endParaRPr lang="en-GB" dirty="0"/>
          </a:p>
          <a:p>
            <a:endParaRPr lang="en-GB" dirty="0"/>
          </a:p>
        </p:txBody>
      </p:sp>
      <p:sp>
        <p:nvSpPr>
          <p:cNvPr id="4" name="Slide Number Placeholder 3"/>
          <p:cNvSpPr>
            <a:spLocks noGrp="1"/>
          </p:cNvSpPr>
          <p:nvPr>
            <p:ph type="sldNum" sz="quarter" idx="5"/>
          </p:nvPr>
        </p:nvSpPr>
        <p:spPr/>
        <p:txBody>
          <a:bodyPr/>
          <a:lstStyle/>
          <a:p>
            <a:fld id="{315F5D06-13F9-4B6B-9DB6-0577441DAC3B}" type="slidenum">
              <a:rPr lang="en-GB" smtClean="0"/>
              <a:t>10</a:t>
            </a:fld>
            <a:endParaRPr lang="en-GB"/>
          </a:p>
        </p:txBody>
      </p:sp>
    </p:spTree>
    <p:extLst>
      <p:ext uri="{BB962C8B-B14F-4D97-AF65-F5344CB8AC3E}">
        <p14:creationId xmlns:p14="http://schemas.microsoft.com/office/powerpoint/2010/main" val="184900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some time and I hope that the presentation has helped shed some light on FI in UK.</a:t>
            </a:r>
          </a:p>
          <a:p>
            <a:endParaRPr lang="en-GB" dirty="0"/>
          </a:p>
          <a:p>
            <a:r>
              <a:rPr lang="en-GB" dirty="0"/>
              <a:t> </a:t>
            </a:r>
          </a:p>
        </p:txBody>
      </p:sp>
      <p:sp>
        <p:nvSpPr>
          <p:cNvPr id="4" name="Slide Number Placeholder 3"/>
          <p:cNvSpPr>
            <a:spLocks noGrp="1"/>
          </p:cNvSpPr>
          <p:nvPr>
            <p:ph type="sldNum" sz="quarter" idx="5"/>
          </p:nvPr>
        </p:nvSpPr>
        <p:spPr/>
        <p:txBody>
          <a:bodyPr/>
          <a:lstStyle/>
          <a:p>
            <a:fld id="{315F5D06-13F9-4B6B-9DB6-0577441DAC3B}" type="slidenum">
              <a:rPr lang="en-GB" smtClean="0"/>
              <a:t>11</a:t>
            </a:fld>
            <a:endParaRPr lang="en-GB"/>
          </a:p>
        </p:txBody>
      </p:sp>
    </p:spTree>
    <p:extLst>
      <p:ext uri="{BB962C8B-B14F-4D97-AF65-F5344CB8AC3E}">
        <p14:creationId xmlns:p14="http://schemas.microsoft.com/office/powerpoint/2010/main" val="63427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5F5D06-13F9-4B6B-9DB6-0577441DAC3B}" type="slidenum">
              <a:rPr lang="en-GB" smtClean="0"/>
              <a:t>2</a:t>
            </a:fld>
            <a:endParaRPr lang="en-GB"/>
          </a:p>
        </p:txBody>
      </p:sp>
    </p:spTree>
    <p:extLst>
      <p:ext uri="{BB962C8B-B14F-4D97-AF65-F5344CB8AC3E}">
        <p14:creationId xmlns:p14="http://schemas.microsoft.com/office/powerpoint/2010/main" val="23794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ensure that we are all on the same page we are going to have a quick glance at the definition and the characteristics/characterisation of financial inclusion and what we actually mean by using this term. </a:t>
            </a:r>
          </a:p>
          <a:p>
            <a:endParaRPr lang="en-GB" dirty="0"/>
          </a:p>
          <a:p>
            <a:r>
              <a:rPr lang="en-GB" dirty="0"/>
              <a:t>Definition</a:t>
            </a:r>
          </a:p>
          <a:p>
            <a:endParaRPr lang="en-GB" dirty="0"/>
          </a:p>
          <a:p>
            <a:r>
              <a:rPr lang="en-GB" dirty="0"/>
              <a:t>Financial Inclusion  - is the notion of individuals and businesses having </a:t>
            </a:r>
            <a:r>
              <a:rPr lang="en-GB" b="1" dirty="0"/>
              <a:t>access to and use of </a:t>
            </a:r>
            <a:r>
              <a:rPr lang="en-GB" dirty="0"/>
              <a:t>affordable financial products and services that meet their needs, which are delivered in a </a:t>
            </a:r>
            <a:r>
              <a:rPr lang="en-GB" b="1" dirty="0"/>
              <a:t>responsible</a:t>
            </a:r>
            <a:r>
              <a:rPr lang="en-GB" dirty="0"/>
              <a:t> and </a:t>
            </a:r>
            <a:r>
              <a:rPr lang="en-GB" b="1" dirty="0"/>
              <a:t>sustainable</a:t>
            </a:r>
            <a:r>
              <a:rPr lang="en-GB" dirty="0"/>
              <a:t> way. </a:t>
            </a:r>
          </a:p>
          <a:p>
            <a:endParaRPr lang="en-GB" dirty="0"/>
          </a:p>
          <a:p>
            <a:r>
              <a:rPr lang="en-GB" dirty="0"/>
              <a:t>This typically refers to payment services, savings, access credit facilities and insurance.</a:t>
            </a:r>
          </a:p>
          <a:p>
            <a:endParaRPr lang="en-GB" dirty="0"/>
          </a:p>
          <a:p>
            <a:r>
              <a:rPr lang="en-GB" dirty="0"/>
              <a:t>World bank definition </a:t>
            </a:r>
          </a:p>
          <a:p>
            <a:endParaRPr lang="en-GB" dirty="0"/>
          </a:p>
          <a:p>
            <a:pPr lvl="0"/>
            <a:r>
              <a:rPr lang="en-GB" dirty="0"/>
              <a:t>Financial inclusion promotes </a:t>
            </a:r>
            <a:r>
              <a:rPr lang="en-GB" b="1" dirty="0"/>
              <a:t>economic growth</a:t>
            </a:r>
            <a:r>
              <a:rPr lang="en-GB" dirty="0"/>
              <a:t>: by providing individuals and businesses with access to credit, insurance, and other financial products, </a:t>
            </a:r>
            <a:r>
              <a:rPr lang="en-GB" u="sng" dirty="0">
                <a:hlinkClick r:id="rId3" tooltip="Expand my team  From Solo to Squad  Growing Your Business with a Strong Team"/>
              </a:rPr>
              <a:t>small and micro businesses can expand</a:t>
            </a:r>
            <a:r>
              <a:rPr lang="en-GB" dirty="0"/>
              <a:t> and create employment opportunities, </a:t>
            </a:r>
            <a:r>
              <a:rPr lang="en-GB" b="1" dirty="0"/>
              <a:t>which in turn can help to reduce poverty</a:t>
            </a:r>
            <a:r>
              <a:rPr lang="en-GB" dirty="0"/>
              <a:t>.</a:t>
            </a:r>
          </a:p>
          <a:p>
            <a:r>
              <a:rPr lang="en-GB" dirty="0"/>
              <a:t> </a:t>
            </a:r>
          </a:p>
          <a:p>
            <a:pPr lvl="0"/>
            <a:r>
              <a:rPr lang="en-GB" dirty="0"/>
              <a:t>Financial inclusion can help to promote </a:t>
            </a:r>
            <a:r>
              <a:rPr lang="en-GB" b="1" dirty="0"/>
              <a:t>social inclusion </a:t>
            </a:r>
            <a:r>
              <a:rPr lang="en-GB" dirty="0"/>
              <a:t>by providing </a:t>
            </a:r>
            <a:r>
              <a:rPr lang="en-GB" b="1" dirty="0"/>
              <a:t>underserved communities </a:t>
            </a:r>
            <a:r>
              <a:rPr lang="en-GB" dirty="0"/>
              <a:t>with access to financial services who often face various forms of economic </a:t>
            </a:r>
            <a:r>
              <a:rPr lang="en-GB" b="1" dirty="0"/>
              <a:t>marginalisation</a:t>
            </a:r>
            <a:r>
              <a:rPr lang="en-GB" dirty="0"/>
              <a:t>. </a:t>
            </a:r>
          </a:p>
          <a:p>
            <a:endParaRPr lang="en-GB" dirty="0"/>
          </a:p>
        </p:txBody>
      </p:sp>
      <p:sp>
        <p:nvSpPr>
          <p:cNvPr id="4" name="Slide Number Placeholder 3"/>
          <p:cNvSpPr>
            <a:spLocks noGrp="1"/>
          </p:cNvSpPr>
          <p:nvPr>
            <p:ph type="sldNum" sz="quarter" idx="5"/>
          </p:nvPr>
        </p:nvSpPr>
        <p:spPr/>
        <p:txBody>
          <a:bodyPr/>
          <a:lstStyle/>
          <a:p>
            <a:fld id="{315F5D06-13F9-4B6B-9DB6-0577441DAC3B}" type="slidenum">
              <a:rPr lang="en-GB" smtClean="0"/>
              <a:t>3</a:t>
            </a:fld>
            <a:endParaRPr lang="en-GB"/>
          </a:p>
        </p:txBody>
      </p:sp>
    </p:spTree>
    <p:extLst>
      <p:ext uri="{BB962C8B-B14F-4D97-AF65-F5344CB8AC3E}">
        <p14:creationId xmlns:p14="http://schemas.microsoft.com/office/powerpoint/2010/main" val="295925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53975"/>
            <a:ext cx="5373688" cy="3024188"/>
          </a:xfrm>
        </p:spPr>
      </p:sp>
      <p:sp>
        <p:nvSpPr>
          <p:cNvPr id="3" name="Notes Placeholder 2"/>
          <p:cNvSpPr>
            <a:spLocks noGrp="1"/>
          </p:cNvSpPr>
          <p:nvPr>
            <p:ph type="body" idx="1"/>
          </p:nvPr>
        </p:nvSpPr>
        <p:spPr>
          <a:xfrm>
            <a:off x="0" y="3077611"/>
            <a:ext cx="6974809" cy="3807976"/>
          </a:xfrm>
        </p:spPr>
        <p:txBody>
          <a:bodyPr/>
          <a:lstStyle/>
          <a:p>
            <a:r>
              <a:rPr lang="en-GB" dirty="0"/>
              <a:t>In recent years, the term “financial inclusion” has become more </a:t>
            </a:r>
            <a:r>
              <a:rPr lang="en-GB" b="1" dirty="0"/>
              <a:t>prevalent</a:t>
            </a:r>
            <a:r>
              <a:rPr lang="en-GB" dirty="0"/>
              <a:t> in our </a:t>
            </a:r>
            <a:r>
              <a:rPr lang="en-GB" b="1" dirty="0"/>
              <a:t>everyday vocabulary</a:t>
            </a:r>
            <a:r>
              <a:rPr lang="en-GB" dirty="0"/>
              <a:t>. Around the world, countries and organizations </a:t>
            </a:r>
            <a:r>
              <a:rPr lang="en-GB" b="1" dirty="0"/>
              <a:t>are homing in </a:t>
            </a:r>
            <a:r>
              <a:rPr lang="en-GB" dirty="0"/>
              <a:t>on how they can </a:t>
            </a:r>
            <a:r>
              <a:rPr lang="en-GB" b="1" dirty="0"/>
              <a:t>foster a culture </a:t>
            </a:r>
            <a:r>
              <a:rPr lang="en-GB" dirty="0"/>
              <a:t>of financial inclusion. </a:t>
            </a:r>
          </a:p>
          <a:p>
            <a:endParaRPr lang="en-GB" dirty="0"/>
          </a:p>
          <a:p>
            <a:r>
              <a:rPr lang="en-GB" dirty="0"/>
              <a:t>However, with all of the focus on financial </a:t>
            </a:r>
            <a:r>
              <a:rPr lang="en-GB" i="1" dirty="0"/>
              <a:t>inclusion</a:t>
            </a:r>
            <a:r>
              <a:rPr lang="en-GB" dirty="0"/>
              <a:t>, </a:t>
            </a:r>
            <a:r>
              <a:rPr lang="en-GB" b="1" dirty="0"/>
              <a:t>far less people really talk </a:t>
            </a:r>
            <a:r>
              <a:rPr lang="en-GB" dirty="0"/>
              <a:t>about or refer to </a:t>
            </a:r>
            <a:r>
              <a:rPr lang="en-GB" b="1" dirty="0"/>
              <a:t>financial </a:t>
            </a:r>
            <a:r>
              <a:rPr lang="en-GB" b="1" i="1" dirty="0"/>
              <a:t>exclusion</a:t>
            </a:r>
            <a:r>
              <a:rPr lang="en-GB" dirty="0"/>
              <a:t>. And given that ‘</a:t>
            </a:r>
            <a:r>
              <a:rPr lang="en-GB" b="1" dirty="0"/>
              <a:t>you can’t have one without the other’</a:t>
            </a:r>
            <a:r>
              <a:rPr lang="en-GB" dirty="0"/>
              <a:t>, maybe looking at it from an </a:t>
            </a:r>
            <a:r>
              <a:rPr lang="en-GB" b="1" dirty="0"/>
              <a:t>financial</a:t>
            </a:r>
            <a:r>
              <a:rPr lang="en-GB" dirty="0"/>
              <a:t> </a:t>
            </a:r>
            <a:r>
              <a:rPr lang="en-GB" b="1" dirty="0"/>
              <a:t>exclusion</a:t>
            </a:r>
            <a:r>
              <a:rPr lang="en-GB" dirty="0"/>
              <a:t> perspective it will shed light on the real </a:t>
            </a:r>
            <a:r>
              <a:rPr lang="en-GB" b="1" dirty="0"/>
              <a:t>issue and their impact</a:t>
            </a:r>
            <a:r>
              <a:rPr lang="en-GB" dirty="0"/>
              <a:t>.</a:t>
            </a:r>
          </a:p>
          <a:p>
            <a:endParaRPr lang="en-GB" dirty="0"/>
          </a:p>
          <a:p>
            <a:pPr defTabSz="946313"/>
            <a:r>
              <a:rPr lang="en-GB" b="1" dirty="0"/>
              <a:t>Slide Definition - </a:t>
            </a:r>
            <a:r>
              <a:rPr lang="en-GB" dirty="0"/>
              <a:t>Financial exclusion refers to individuals and communities</a:t>
            </a:r>
            <a:r>
              <a:rPr lang="en-GB" b="1" dirty="0"/>
              <a:t> without access to common financial services</a:t>
            </a:r>
            <a:r>
              <a:rPr lang="en-GB" dirty="0"/>
              <a:t>. These can include savings accounts, loans, overdraft facilities, credit, and other basic banking services. </a:t>
            </a:r>
          </a:p>
          <a:p>
            <a:pPr defTabSz="946313"/>
            <a:endParaRPr lang="en-GB" dirty="0"/>
          </a:p>
          <a:p>
            <a:pPr marL="0" indent="0">
              <a:buNone/>
            </a:pPr>
            <a:r>
              <a:rPr lang="en-GB" b="1" dirty="0">
                <a:solidFill>
                  <a:schemeClr val="accent2">
                    <a:lumMod val="75000"/>
                  </a:schemeClr>
                </a:solidFill>
              </a:rPr>
              <a:t>Why are people/business Excluded: </a:t>
            </a:r>
          </a:p>
          <a:p>
            <a:pPr marL="0" indent="0">
              <a:buNone/>
            </a:pPr>
            <a:endParaRPr lang="en-GB" b="1" dirty="0">
              <a:solidFill>
                <a:schemeClr val="accent2">
                  <a:lumMod val="75000"/>
                </a:schemeClr>
              </a:solidFill>
            </a:endParaRPr>
          </a:p>
          <a:p>
            <a:pPr lvl="1"/>
            <a:r>
              <a:rPr lang="en-GB" dirty="0"/>
              <a:t>Excluded due to </a:t>
            </a:r>
            <a:r>
              <a:rPr lang="en-GB" b="1" dirty="0"/>
              <a:t>socio-economic status (unemployed/low income/limited education); </a:t>
            </a:r>
          </a:p>
          <a:p>
            <a:pPr lvl="1"/>
            <a:endParaRPr lang="en-GB" b="1" dirty="0"/>
          </a:p>
          <a:p>
            <a:pPr lvl="1"/>
            <a:r>
              <a:rPr lang="en-GB" b="1" dirty="0"/>
              <a:t>unable to </a:t>
            </a:r>
            <a:r>
              <a:rPr lang="en-GB" dirty="0"/>
              <a:t>meet the </a:t>
            </a:r>
            <a:r>
              <a:rPr lang="en-GB" b="1" dirty="0"/>
              <a:t>requirements </a:t>
            </a:r>
            <a:r>
              <a:rPr lang="en-GB" dirty="0"/>
              <a:t>of a formal banking institution; </a:t>
            </a:r>
          </a:p>
          <a:p>
            <a:pPr lvl="1"/>
            <a:endParaRPr lang="en-GB" dirty="0"/>
          </a:p>
          <a:p>
            <a:pPr lvl="1"/>
            <a:r>
              <a:rPr lang="en-GB" dirty="0"/>
              <a:t>Deemed uneconomical and difficult to reach;</a:t>
            </a:r>
          </a:p>
          <a:p>
            <a:pPr lvl="1"/>
            <a:endParaRPr lang="en-GB" dirty="0"/>
          </a:p>
          <a:p>
            <a:pPr lvl="1"/>
            <a:r>
              <a:rPr lang="en-GB" dirty="0"/>
              <a:t>Effected by low/no credit score; </a:t>
            </a:r>
          </a:p>
          <a:p>
            <a:pPr lvl="1"/>
            <a:r>
              <a:rPr lang="en-GB" dirty="0"/>
              <a:t>Have access issues (physical/digital);</a:t>
            </a:r>
          </a:p>
          <a:p>
            <a:pPr lvl="1"/>
            <a:r>
              <a:rPr lang="en-GB" dirty="0"/>
              <a:t>There maybe a lack of suitable products (shariah compliant); </a:t>
            </a:r>
          </a:p>
          <a:p>
            <a:pPr lvl="1"/>
            <a:r>
              <a:rPr lang="en-GB" b="1" dirty="0"/>
              <a:t>self exclusion</a:t>
            </a:r>
            <a:r>
              <a:rPr lang="en-GB" dirty="0"/>
              <a:t>/lack of trust; </a:t>
            </a:r>
          </a:p>
          <a:p>
            <a:pPr lvl="1"/>
            <a:r>
              <a:rPr lang="en-GB" dirty="0"/>
              <a:t>inability to access products via the preferred channel</a:t>
            </a:r>
          </a:p>
          <a:p>
            <a:pPr defTabSz="946313"/>
            <a:endParaRPr lang="en-GB" dirty="0"/>
          </a:p>
          <a:p>
            <a:pPr defTabSz="946313"/>
            <a:r>
              <a:rPr lang="en-GB" dirty="0"/>
              <a:t>Click for image</a:t>
            </a:r>
          </a:p>
          <a:p>
            <a:pPr defTabSz="946313"/>
            <a:endParaRPr lang="en-GB" dirty="0"/>
          </a:p>
          <a:p>
            <a:r>
              <a:rPr lang="en-GB" dirty="0"/>
              <a:t>Financial exclusion therefore can have a </a:t>
            </a:r>
            <a:r>
              <a:rPr lang="en-GB" b="1" dirty="0"/>
              <a:t>significant</a:t>
            </a:r>
            <a:r>
              <a:rPr lang="en-GB" dirty="0"/>
              <a:t> </a:t>
            </a:r>
            <a:r>
              <a:rPr lang="en-GB" b="1" dirty="0"/>
              <a:t>impact</a:t>
            </a:r>
            <a:r>
              <a:rPr lang="en-GB" dirty="0"/>
              <a:t> on someone’s life, making it difficult to manage bills, save money, or access credit. </a:t>
            </a:r>
          </a:p>
          <a:p>
            <a:endParaRPr lang="en-GB" dirty="0"/>
          </a:p>
          <a:p>
            <a:r>
              <a:rPr lang="en-GB" dirty="0"/>
              <a:t>This in turn means they are </a:t>
            </a:r>
            <a:r>
              <a:rPr lang="en-GB" b="1" dirty="0"/>
              <a:t>unlikely</a:t>
            </a:r>
            <a:r>
              <a:rPr lang="en-GB" dirty="0"/>
              <a:t> to be able to </a:t>
            </a:r>
            <a:r>
              <a:rPr lang="en-GB" b="1" dirty="0"/>
              <a:t>improve</a:t>
            </a:r>
            <a:r>
              <a:rPr lang="en-GB" dirty="0"/>
              <a:t> their </a:t>
            </a:r>
            <a:r>
              <a:rPr lang="en-GB" b="1" dirty="0"/>
              <a:t>financial status </a:t>
            </a:r>
            <a:r>
              <a:rPr lang="en-GB" dirty="0"/>
              <a:t>over time and, </a:t>
            </a:r>
            <a:r>
              <a:rPr lang="en-GB" b="1" dirty="0"/>
              <a:t>without proper intervention…</a:t>
            </a:r>
            <a:r>
              <a:rPr lang="en-GB" dirty="0"/>
              <a:t>,    #  Being </a:t>
            </a:r>
            <a:r>
              <a:rPr lang="en-GB" b="1" dirty="0"/>
              <a:t>unable</a:t>
            </a:r>
            <a:r>
              <a:rPr lang="en-GB" dirty="0"/>
              <a:t> to access financial services can </a:t>
            </a:r>
            <a:r>
              <a:rPr lang="en-GB" b="1" dirty="0"/>
              <a:t>contribute </a:t>
            </a:r>
            <a:r>
              <a:rPr lang="en-GB" dirty="0"/>
              <a:t>to </a:t>
            </a:r>
            <a:r>
              <a:rPr lang="en-GB" b="1" dirty="0"/>
              <a:t>social exclusion, poverty and inequality</a:t>
            </a:r>
            <a:r>
              <a:rPr lang="en-GB" dirty="0"/>
              <a:t>.     # </a:t>
            </a:r>
          </a:p>
          <a:p>
            <a:endParaRPr lang="en-GB" dirty="0"/>
          </a:p>
          <a:p>
            <a:r>
              <a:rPr lang="en-GB" dirty="0"/>
              <a:t>That’s because a </a:t>
            </a:r>
            <a:r>
              <a:rPr lang="en-GB" b="1" dirty="0"/>
              <a:t>lack</a:t>
            </a:r>
            <a:r>
              <a:rPr lang="en-GB" b="0" dirty="0"/>
              <a:t> of financial resource </a:t>
            </a:r>
            <a:r>
              <a:rPr lang="en-GB" dirty="0"/>
              <a:t>means individuals tend to face difficulties </a:t>
            </a:r>
            <a:r>
              <a:rPr lang="en-GB" b="1" dirty="0"/>
              <a:t>progressing towards a healthier</a:t>
            </a:r>
            <a:r>
              <a:rPr lang="en-GB" dirty="0"/>
              <a:t>, more </a:t>
            </a:r>
            <a:r>
              <a:rPr lang="en-GB" b="1" dirty="0"/>
              <a:t>sustainable </a:t>
            </a:r>
            <a:r>
              <a:rPr lang="en-GB" dirty="0"/>
              <a:t>and better quality of life. </a:t>
            </a:r>
          </a:p>
          <a:p>
            <a:endParaRPr lang="en-GB" dirty="0"/>
          </a:p>
          <a:p>
            <a:r>
              <a:rPr lang="en-GB" dirty="0"/>
              <a:t>Furthermore, Without access to useful affordable financial products and services that caters for the needs, it can prevent people from: </a:t>
            </a:r>
            <a:r>
              <a:rPr lang="en-GB" b="1" dirty="0"/>
              <a:t>Meeting their basic consumption needs</a:t>
            </a:r>
            <a:r>
              <a:rPr lang="en-GB" dirty="0"/>
              <a:t>, such as </a:t>
            </a:r>
            <a:r>
              <a:rPr lang="en-GB" b="1" dirty="0"/>
              <a:t>nutritious food</a:t>
            </a:r>
            <a:r>
              <a:rPr lang="en-GB" dirty="0"/>
              <a:t>, clean water, housing, and healthcare;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Managing irregular cash flow; Protecting themselves in times of crisis;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Accessing wider resources.</a:t>
            </a:r>
          </a:p>
          <a:p>
            <a:endParaRPr lang="en-GB" dirty="0"/>
          </a:p>
          <a:p>
            <a:r>
              <a:rPr lang="en-GB" b="1" dirty="0"/>
              <a:t>Poverty premium</a:t>
            </a:r>
            <a:r>
              <a:rPr lang="en-GB" dirty="0"/>
              <a:t>: </a:t>
            </a:r>
          </a:p>
          <a:p>
            <a:r>
              <a:rPr lang="en-GB" dirty="0"/>
              <a:t>There’s also something called the </a:t>
            </a:r>
            <a:r>
              <a:rPr lang="en-GB" b="1" dirty="0"/>
              <a:t>poverty premium</a:t>
            </a:r>
            <a:r>
              <a:rPr lang="en-GB" dirty="0"/>
              <a:t>, which </a:t>
            </a:r>
            <a:r>
              <a:rPr lang="en-GB" sz="1200" b="0" i="0" kern="1200" dirty="0">
                <a:solidFill>
                  <a:schemeClr val="tx1"/>
                </a:solidFill>
                <a:effectLst/>
                <a:latin typeface="+mn-lt"/>
                <a:ea typeface="+mn-ea"/>
                <a:cs typeface="+mn-cs"/>
              </a:rPr>
              <a:t>refers to the extra costs that people with low incomes pay for basic/</a:t>
            </a:r>
            <a:r>
              <a:rPr lang="en-GB" sz="1200" b="1" i="0" kern="1200" dirty="0">
                <a:solidFill>
                  <a:schemeClr val="tx1"/>
                </a:solidFill>
                <a:effectLst/>
                <a:latin typeface="+mn-lt"/>
                <a:ea typeface="+mn-ea"/>
                <a:cs typeface="+mn-cs"/>
              </a:rPr>
              <a:t>essential services</a:t>
            </a:r>
            <a:r>
              <a:rPr lang="en-GB" sz="1200" b="0" i="0" kern="1200" dirty="0">
                <a:solidFill>
                  <a:schemeClr val="tx1"/>
                </a:solidFill>
                <a:effectLst/>
                <a:latin typeface="+mn-lt"/>
                <a:ea typeface="+mn-ea"/>
                <a:cs typeface="+mn-cs"/>
              </a:rPr>
              <a:t>, compared to those with higher incomes</a:t>
            </a:r>
            <a:r>
              <a:rPr lang="en-GB" dirty="0"/>
              <a:t>. For example, the following can often be more expensive </a:t>
            </a:r>
            <a:r>
              <a:rPr lang="en-GB" b="1" dirty="0"/>
              <a:t>pay-as-you-go mobile phone contracts</a:t>
            </a:r>
            <a:r>
              <a:rPr lang="en-GB" dirty="0"/>
              <a:t>, utility payments (prepayment meters), </a:t>
            </a:r>
            <a:r>
              <a:rPr lang="en-GB" b="1" dirty="0"/>
              <a:t>high cost credit and insurance</a:t>
            </a:r>
            <a:r>
              <a:rPr lang="en-GB" dirty="0"/>
              <a:t>. </a:t>
            </a:r>
          </a:p>
          <a:p>
            <a:endParaRPr lang="en-GB" dirty="0"/>
          </a:p>
          <a:p>
            <a:r>
              <a:rPr lang="en-GB" dirty="0"/>
              <a:t>Estimates reveal that the poverty premium could amount to approximately </a:t>
            </a:r>
            <a:r>
              <a:rPr lang="en-GB" u="sng" dirty="0">
                <a:hlinkClick r:id="rId3"/>
              </a:rPr>
              <a:t>£1,300 a year per person</a:t>
            </a:r>
            <a:r>
              <a:rPr lang="en-GB" dirty="0"/>
              <a:t>.</a:t>
            </a:r>
          </a:p>
          <a:p>
            <a:endParaRPr lang="en-GB" dirty="0"/>
          </a:p>
          <a:p>
            <a:r>
              <a:rPr lang="en-GB" dirty="0"/>
              <a:t>So we have looked at the definition of both inclusion and exclusion, the former being the </a:t>
            </a:r>
            <a:r>
              <a:rPr lang="en-GB" b="1" dirty="0"/>
              <a:t>normative perspective</a:t>
            </a:r>
            <a:r>
              <a:rPr lang="en-GB" dirty="0"/>
              <a:t> of what an ideal reality ought to be and the growing concern of financial </a:t>
            </a:r>
            <a:r>
              <a:rPr lang="en-GB" b="1" dirty="0"/>
              <a:t>exclusion </a:t>
            </a:r>
            <a:r>
              <a:rPr lang="en-GB" dirty="0"/>
              <a:t>–Which is more of </a:t>
            </a:r>
            <a:r>
              <a:rPr lang="en-GB" b="1" dirty="0"/>
              <a:t>empirical definition </a:t>
            </a:r>
            <a:r>
              <a:rPr lang="en-GB" dirty="0"/>
              <a:t>that captures the reality of </a:t>
            </a:r>
            <a:r>
              <a:rPr lang="en-GB" b="1" dirty="0"/>
              <a:t>market failure</a:t>
            </a:r>
            <a:r>
              <a:rPr lang="en-GB" dirty="0"/>
              <a:t> (where there exists inefficient distribution of products and services and indeed wealth) </a:t>
            </a:r>
          </a:p>
          <a:p>
            <a:pPr defTabSz="946313"/>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15F5D06-13F9-4B6B-9DB6-0577441DAC3B}" type="slidenum">
              <a:rPr lang="en-GB" smtClean="0"/>
              <a:t>4</a:t>
            </a:fld>
            <a:endParaRPr lang="en-GB"/>
          </a:p>
        </p:txBody>
      </p:sp>
    </p:spTree>
    <p:extLst>
      <p:ext uri="{BB962C8B-B14F-4D97-AF65-F5344CB8AC3E}">
        <p14:creationId xmlns:p14="http://schemas.microsoft.com/office/powerpoint/2010/main" val="221022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where the market does not provide adequate access to financial services certain segments for the community…</a:t>
            </a:r>
            <a:r>
              <a:rPr lang="en-GB" b="1" dirty="0"/>
              <a:t>what is the solution?</a:t>
            </a:r>
          </a:p>
          <a:p>
            <a:endParaRPr lang="en-GB" dirty="0"/>
          </a:p>
          <a:p>
            <a:r>
              <a:rPr lang="en-GB" dirty="0"/>
              <a:t>This leads us to the final definition which is microfinance – and its role.  </a:t>
            </a:r>
          </a:p>
          <a:p>
            <a:endParaRPr lang="en-GB" dirty="0"/>
          </a:p>
          <a:p>
            <a:r>
              <a:rPr lang="en-GB" dirty="0"/>
              <a:t>Role of Microfinance </a:t>
            </a:r>
          </a:p>
          <a:p>
            <a:endParaRPr lang="en-GB" dirty="0"/>
          </a:p>
          <a:p>
            <a:r>
              <a:rPr lang="en-GB" dirty="0"/>
              <a:t>Microfinance is in its essence is one of the </a:t>
            </a:r>
            <a:r>
              <a:rPr lang="en-GB" b="1" dirty="0"/>
              <a:t>main forms of intervention </a:t>
            </a:r>
            <a:r>
              <a:rPr lang="en-GB" dirty="0"/>
              <a:t>that seeks to provide a solution addressing the </a:t>
            </a:r>
            <a:r>
              <a:rPr lang="en-GB" b="1" dirty="0"/>
              <a:t>issues pertaining </a:t>
            </a:r>
            <a:r>
              <a:rPr lang="en-GB" dirty="0"/>
              <a:t>to financial exclusion.  </a:t>
            </a:r>
          </a:p>
          <a:p>
            <a:endParaRPr lang="en-GB" dirty="0"/>
          </a:p>
          <a:p>
            <a:r>
              <a:rPr lang="en-GB" b="1" dirty="0"/>
              <a:t>Definition</a:t>
            </a:r>
            <a:r>
              <a:rPr lang="en-GB" dirty="0"/>
              <a:t> in its simplest terms is </a:t>
            </a:r>
            <a:r>
              <a:rPr lang="en-GB" sz="1200" b="0" i="0" kern="1200" dirty="0">
                <a:solidFill>
                  <a:schemeClr val="tx1"/>
                </a:solidFill>
                <a:effectLst/>
                <a:latin typeface="+mn-lt"/>
                <a:ea typeface="+mn-ea"/>
                <a:cs typeface="+mn-cs"/>
              </a:rPr>
              <a:t>Microfinance refers to informal (non bank) </a:t>
            </a:r>
            <a:r>
              <a:rPr lang="en-GB" sz="1200" b="0" i="0" u="sng" kern="1200" dirty="0">
                <a:solidFill>
                  <a:schemeClr val="tx1"/>
                </a:solidFill>
                <a:effectLst/>
                <a:latin typeface="+mn-lt"/>
                <a:ea typeface="+mn-ea"/>
                <a:cs typeface="+mn-cs"/>
                <a:hlinkClick r:id="rId3"/>
              </a:rPr>
              <a:t>financial services</a:t>
            </a:r>
            <a:r>
              <a:rPr lang="en-GB" sz="1200" b="0" i="0" kern="1200" dirty="0">
                <a:solidFill>
                  <a:schemeClr val="tx1"/>
                </a:solidFill>
                <a:effectLst/>
                <a:latin typeface="+mn-lt"/>
                <a:ea typeface="+mn-ea"/>
                <a:cs typeface="+mn-cs"/>
              </a:rPr>
              <a:t> provided to low-income individuals or groups who are typically excluded from traditional banking</a:t>
            </a:r>
            <a:endParaRPr lang="en-GB" dirty="0"/>
          </a:p>
          <a:p>
            <a:endParaRPr lang="en-GB" dirty="0"/>
          </a:p>
          <a:p>
            <a:r>
              <a:rPr lang="en-GB" sz="1200" b="0" i="0" kern="1200" dirty="0">
                <a:solidFill>
                  <a:schemeClr val="tx1"/>
                </a:solidFill>
                <a:effectLst/>
                <a:latin typeface="+mn-lt"/>
                <a:ea typeface="+mn-ea"/>
                <a:cs typeface="+mn-cs"/>
              </a:rPr>
              <a:t>Most microfinance institutions focus on offering credit in the form of small </a:t>
            </a:r>
            <a:r>
              <a:rPr lang="en-GB" sz="1200" b="1" i="0" kern="1200" dirty="0">
                <a:solidFill>
                  <a:schemeClr val="tx1"/>
                </a:solidFill>
                <a:effectLst/>
                <a:latin typeface="+mn-lt"/>
                <a:ea typeface="+mn-ea"/>
                <a:cs typeface="+mn-cs"/>
              </a:rPr>
              <a:t>working capital loans</a:t>
            </a:r>
            <a:r>
              <a:rPr lang="en-GB" sz="1200" b="0" i="0" kern="1200" dirty="0">
                <a:solidFill>
                  <a:schemeClr val="tx1"/>
                </a:solidFill>
                <a:effectLst/>
                <a:latin typeface="+mn-lt"/>
                <a:ea typeface="+mn-ea"/>
                <a:cs typeface="+mn-cs"/>
              </a:rPr>
              <a:t>, sometimes called microloans or microcredit.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diagram </a:t>
            </a:r>
            <a:r>
              <a:rPr lang="en-GB" sz="1200" b="0" i="0" kern="1200" dirty="0" err="1">
                <a:solidFill>
                  <a:schemeClr val="tx1"/>
                </a:solidFill>
                <a:effectLst/>
                <a:latin typeface="+mn-lt"/>
                <a:ea typeface="+mn-ea"/>
                <a:cs typeface="+mn-cs"/>
              </a:rPr>
              <a:t>depics</a:t>
            </a:r>
            <a:r>
              <a:rPr lang="en-GB" sz="1200" b="0" i="0" kern="1200" dirty="0">
                <a:solidFill>
                  <a:schemeClr val="tx1"/>
                </a:solidFill>
                <a:effectLst/>
                <a:latin typeface="+mn-lt"/>
                <a:ea typeface="+mn-ea"/>
                <a:cs typeface="+mn-cs"/>
              </a:rPr>
              <a:t> the process and I guess in some sense the ‘theory of change’ – where there is a investment element, a realised </a:t>
            </a:r>
          </a:p>
          <a:p>
            <a:r>
              <a:rPr lang="en-GB" sz="1200" b="1" i="0" kern="1200" dirty="0">
                <a:solidFill>
                  <a:schemeClr val="tx1"/>
                </a:solidFill>
                <a:effectLst/>
                <a:latin typeface="+mn-lt"/>
                <a:ea typeface="+mn-ea"/>
                <a:cs typeface="+mn-cs"/>
              </a:rPr>
              <a:t>expected output which </a:t>
            </a:r>
            <a:r>
              <a:rPr lang="en-GB" sz="1200" b="0" i="0" kern="1200" dirty="0">
                <a:solidFill>
                  <a:schemeClr val="tx1"/>
                </a:solidFill>
                <a:effectLst/>
                <a:latin typeface="+mn-lt"/>
                <a:ea typeface="+mn-ea"/>
                <a:cs typeface="+mn-cs"/>
              </a:rPr>
              <a:t>has a </a:t>
            </a:r>
            <a:r>
              <a:rPr lang="en-GB" sz="1200" b="1" i="0" kern="1200" dirty="0">
                <a:solidFill>
                  <a:schemeClr val="tx1"/>
                </a:solidFill>
                <a:effectLst/>
                <a:latin typeface="+mn-lt"/>
                <a:ea typeface="+mn-ea"/>
                <a:cs typeface="+mn-cs"/>
              </a:rPr>
              <a:t>positive impact </a:t>
            </a:r>
            <a:r>
              <a:rPr lang="en-GB" sz="1200" b="0" i="0" kern="1200" dirty="0">
                <a:solidFill>
                  <a:schemeClr val="tx1"/>
                </a:solidFill>
                <a:effectLst/>
                <a:latin typeface="+mn-lt"/>
                <a:ea typeface="+mn-ea"/>
                <a:cs typeface="+mn-cs"/>
              </a:rPr>
              <a:t>on the household, which in turn improves social well being.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 the goal of microfinance (particularly Islamic microfinance) in its purest sense is to be a welfare enhancing form of intervention which promotes the notion of a fairer more inclusive economy. </a:t>
            </a:r>
          </a:p>
          <a:p>
            <a:endParaRPr lang="en-GB" dirty="0"/>
          </a:p>
          <a:p>
            <a:r>
              <a:rPr lang="en-GB" b="1" u="sng" dirty="0"/>
              <a:t>Islamic microfinance</a:t>
            </a:r>
            <a:r>
              <a:rPr lang="en-GB" u="sng" dirty="0"/>
              <a:t>: </a:t>
            </a:r>
            <a:r>
              <a:rPr lang="en-GB" dirty="0"/>
              <a:t>The convergence of financial inclusion with Islamic finance principles (prohibition of interest, excessive risk, ambiguity, and promoting partnership based products) although less than </a:t>
            </a:r>
            <a:r>
              <a:rPr lang="en-GB" b="1" dirty="0"/>
              <a:t>1% </a:t>
            </a:r>
            <a:r>
              <a:rPr lang="en-GB" b="0" dirty="0"/>
              <a:t>of total global microfinance </a:t>
            </a:r>
            <a:r>
              <a:rPr lang="en-GB" dirty="0"/>
              <a:t>is</a:t>
            </a:r>
            <a:r>
              <a:rPr lang="en-GB" b="1" dirty="0"/>
              <a:t> Sharia-compliant</a:t>
            </a:r>
            <a:r>
              <a:rPr lang="en-GB" dirty="0"/>
              <a:t>. </a:t>
            </a:r>
          </a:p>
          <a:p>
            <a:endParaRPr lang="en-GB" dirty="0"/>
          </a:p>
          <a:p>
            <a:r>
              <a:rPr lang="en-GB" dirty="0"/>
              <a:t>Common products include </a:t>
            </a:r>
            <a:r>
              <a:rPr lang="en-GB" dirty="0" err="1"/>
              <a:t>Qard</a:t>
            </a:r>
            <a:r>
              <a:rPr lang="en-GB" dirty="0"/>
              <a:t> </a:t>
            </a:r>
            <a:r>
              <a:rPr lang="en-GB" dirty="0" err="1"/>
              <a:t>hassan</a:t>
            </a:r>
            <a:r>
              <a:rPr lang="en-GB" dirty="0"/>
              <a:t>, Murabaha, bi </a:t>
            </a:r>
            <a:r>
              <a:rPr lang="en-GB" dirty="0" err="1"/>
              <a:t>salam</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Global Market size of MF is estimated to be around $260 billion with this projected to reach around $600 billion by 3030  </a:t>
            </a:r>
          </a:p>
          <a:p>
            <a:endParaRPr lang="en-GB" dirty="0"/>
          </a:p>
          <a:p>
            <a:r>
              <a:rPr lang="en-GB" dirty="0"/>
              <a:t>Now that I have we explored some of the definitions, some of the causes there impacts and interventions though microfinance. </a:t>
            </a:r>
          </a:p>
          <a:p>
            <a:endParaRPr lang="en-GB" dirty="0"/>
          </a:p>
          <a:p>
            <a:r>
              <a:rPr lang="en-GB" dirty="0"/>
              <a:t>We will now take a high level snapshot of financial inclusion in the UK.</a:t>
            </a:r>
          </a:p>
          <a:p>
            <a:endParaRPr lang="en-GB" dirty="0"/>
          </a:p>
        </p:txBody>
      </p:sp>
      <p:sp>
        <p:nvSpPr>
          <p:cNvPr id="4" name="Slide Number Placeholder 3"/>
          <p:cNvSpPr>
            <a:spLocks noGrp="1"/>
          </p:cNvSpPr>
          <p:nvPr>
            <p:ph type="sldNum" sz="quarter" idx="5"/>
          </p:nvPr>
        </p:nvSpPr>
        <p:spPr/>
        <p:txBody>
          <a:bodyPr/>
          <a:lstStyle/>
          <a:p>
            <a:fld id="{315F5D06-13F9-4B6B-9DB6-0577441DAC3B}" type="slidenum">
              <a:rPr lang="en-GB" smtClean="0"/>
              <a:t>5</a:t>
            </a:fld>
            <a:endParaRPr lang="en-GB"/>
          </a:p>
        </p:txBody>
      </p:sp>
    </p:spTree>
    <p:extLst>
      <p:ext uri="{BB962C8B-B14F-4D97-AF65-F5344CB8AC3E}">
        <p14:creationId xmlns:p14="http://schemas.microsoft.com/office/powerpoint/2010/main" val="328492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504825"/>
            <a:ext cx="5451475" cy="3067050"/>
          </a:xfrm>
        </p:spPr>
      </p:sp>
      <p:sp>
        <p:nvSpPr>
          <p:cNvPr id="3" name="Notes Placeholder 2"/>
          <p:cNvSpPr>
            <a:spLocks noGrp="1"/>
          </p:cNvSpPr>
          <p:nvPr>
            <p:ph type="body" idx="1"/>
          </p:nvPr>
        </p:nvSpPr>
        <p:spPr>
          <a:xfrm>
            <a:off x="239760" y="3609854"/>
            <a:ext cx="6649990" cy="3807976"/>
          </a:xfrm>
        </p:spPr>
        <p:txBody>
          <a:bodyPr/>
          <a:lstStyle/>
          <a:p>
            <a:pPr defTabSz="946313"/>
            <a:r>
              <a:rPr lang="en-GB" sz="1100" dirty="0"/>
              <a:t>Indeed FI has traditionally been associated to a market failure phenomenon resonating in the more developing regions namely the global south. </a:t>
            </a:r>
          </a:p>
          <a:p>
            <a:pPr defTabSz="946313"/>
            <a:endParaRPr lang="en-GB" sz="1100" dirty="0"/>
          </a:p>
          <a:p>
            <a:pPr defTabSz="946313"/>
            <a:r>
              <a:rPr lang="en-GB" sz="1100" dirty="0"/>
              <a:t>In the UK FI has gained significant traction in recent times, policy makers, regulators  have  acknowledged that this phenomenon is no longer just unique to the global south although  lot of work still remains to be done at a policy level. </a:t>
            </a:r>
          </a:p>
          <a:p>
            <a:pPr defTabSz="946313"/>
            <a:endParaRPr lang="en-GB" sz="1100" dirty="0"/>
          </a:p>
          <a:p>
            <a:pPr defTabSz="946313"/>
            <a:r>
              <a:rPr lang="en-GB" sz="1100" b="1" dirty="0"/>
              <a:t>Financial exclusion</a:t>
            </a:r>
            <a:r>
              <a:rPr lang="en-GB" sz="1100" dirty="0"/>
              <a:t> in the UK is certainly becoming more and more prevalent. Following the 2008 financial crisis and then covid, coupled with the </a:t>
            </a:r>
            <a:r>
              <a:rPr lang="en-GB" sz="1100" b="1" dirty="0"/>
              <a:t>increasing cost </a:t>
            </a:r>
            <a:r>
              <a:rPr lang="en-GB" sz="1100" dirty="0"/>
              <a:t>of living, </a:t>
            </a:r>
            <a:r>
              <a:rPr lang="en-GB" sz="1100" b="1" dirty="0"/>
              <a:t>welfare cuts</a:t>
            </a:r>
            <a:r>
              <a:rPr lang="en-GB" sz="1100" dirty="0"/>
              <a:t>, </a:t>
            </a:r>
            <a:r>
              <a:rPr lang="en-GB" sz="1100" b="1" dirty="0"/>
              <a:t>inflation</a:t>
            </a:r>
            <a:r>
              <a:rPr lang="en-GB" sz="1100" dirty="0"/>
              <a:t> has given </a:t>
            </a:r>
            <a:r>
              <a:rPr lang="en-GB" sz="1100" b="1" dirty="0"/>
              <a:t>rise to an increasing number of the population </a:t>
            </a:r>
            <a:r>
              <a:rPr lang="en-GB" sz="1100" dirty="0"/>
              <a:t>who struggle to access basic finance </a:t>
            </a:r>
            <a:r>
              <a:rPr lang="en-GB" sz="1100" b="1" dirty="0"/>
              <a:t>therefore deemed </a:t>
            </a:r>
            <a:r>
              <a:rPr lang="en-GB" sz="1100" dirty="0"/>
              <a:t>financially excluded., </a:t>
            </a:r>
          </a:p>
          <a:p>
            <a:pPr defTabSz="946313"/>
            <a:endParaRPr lang="en-GB" sz="1100" b="1" dirty="0"/>
          </a:p>
          <a:p>
            <a:pPr defTabSz="946313"/>
            <a:endParaRPr lang="en-GB" sz="1100" b="1" dirty="0"/>
          </a:p>
          <a:p>
            <a:pPr defTabSz="946313"/>
            <a:r>
              <a:rPr lang="en-GB" sz="1100" b="1" dirty="0"/>
              <a:t>…alarming perhaps </a:t>
            </a:r>
            <a:r>
              <a:rPr lang="en-GB" sz="1100" dirty="0"/>
              <a:t>when you consider the UK’s (London)  position as one of the financial districts of the world.  </a:t>
            </a:r>
          </a:p>
          <a:p>
            <a:pPr defTabSz="946313"/>
            <a:endParaRPr lang="en-GB" sz="1100" dirty="0"/>
          </a:p>
          <a:p>
            <a:r>
              <a:rPr lang="en-GB" sz="1100" dirty="0"/>
              <a:t>According to recent government  stats the uk population is around 69 million…     </a:t>
            </a:r>
            <a:r>
              <a:rPr lang="en-GB" sz="1100" b="1" dirty="0"/>
              <a:t>any guesses as how many is considered financial excluded</a:t>
            </a:r>
            <a:r>
              <a:rPr lang="en-GB" sz="1100" dirty="0"/>
              <a:t>?  </a:t>
            </a:r>
          </a:p>
          <a:p>
            <a:endParaRPr lang="en-GB" sz="1100" dirty="0"/>
          </a:p>
          <a:p>
            <a:r>
              <a:rPr lang="en-GB" sz="1100" dirty="0"/>
              <a:t>13 million people in the UK face financial exclusion, according to The </a:t>
            </a:r>
            <a:r>
              <a:rPr lang="en-GB" sz="1100" b="1" dirty="0"/>
              <a:t>Inclusion Foundation </a:t>
            </a:r>
            <a:r>
              <a:rPr lang="en-GB" sz="1100" b="0" dirty="0"/>
              <a:t>this means </a:t>
            </a:r>
            <a:r>
              <a:rPr lang="en-GB" sz="1100" dirty="0"/>
              <a:t>they struggle to access </a:t>
            </a:r>
            <a:r>
              <a:rPr lang="en-GB" sz="1100" b="0" dirty="0"/>
              <a:t>affordable</a:t>
            </a:r>
            <a:r>
              <a:rPr lang="en-GB" sz="1100" dirty="0"/>
              <a:t> and fair financial services.</a:t>
            </a:r>
          </a:p>
          <a:p>
            <a:r>
              <a:rPr lang="en-GB" sz="1100" dirty="0"/>
              <a:t> </a:t>
            </a:r>
          </a:p>
          <a:p>
            <a:r>
              <a:rPr lang="en-GB" sz="1100" dirty="0"/>
              <a:t>in 2023 a report by </a:t>
            </a:r>
            <a:r>
              <a:rPr lang="en-GB" sz="1100" u="sng" dirty="0">
                <a:hlinkClick r:id="rId3"/>
              </a:rPr>
              <a:t>the Money and Pensions Service</a:t>
            </a:r>
            <a:r>
              <a:rPr lang="en-GB" sz="1100" dirty="0"/>
              <a:t> indicated that 15% of the UK adult population, approximately 9 million adults, are considered financially excluded.</a:t>
            </a:r>
          </a:p>
          <a:p>
            <a:r>
              <a:rPr lang="en-GB" sz="1100" dirty="0"/>
              <a:t> </a:t>
            </a:r>
          </a:p>
          <a:p>
            <a:r>
              <a:rPr lang="en-GB" sz="1100" dirty="0"/>
              <a:t>The </a:t>
            </a:r>
            <a:r>
              <a:rPr lang="en-GB" sz="1100" b="1" dirty="0"/>
              <a:t>Principle financial group </a:t>
            </a:r>
            <a:r>
              <a:rPr lang="en-GB" sz="1100" dirty="0"/>
              <a:t>and </a:t>
            </a:r>
            <a:r>
              <a:rPr lang="en-GB" sz="1100" b="1" dirty="0"/>
              <a:t>Centre of economic and business </a:t>
            </a:r>
            <a:r>
              <a:rPr lang="en-GB" sz="1100" dirty="0"/>
              <a:t>research have developed an index referred to as The </a:t>
            </a:r>
            <a:r>
              <a:rPr lang="en-GB" sz="1100" b="1" dirty="0"/>
              <a:t>global financial inclusion index </a:t>
            </a:r>
            <a:r>
              <a:rPr lang="en-GB" sz="1100" dirty="0"/>
              <a:t>which is measures how governments, employers, and financial systems promote financial inclusion in more than 40 markets.</a:t>
            </a:r>
          </a:p>
          <a:p>
            <a:endParaRPr lang="en-GB" sz="1100" dirty="0"/>
          </a:p>
          <a:p>
            <a:r>
              <a:rPr lang="en-GB" sz="1100" dirty="0"/>
              <a:t>Any guesses where the UK ranks?</a:t>
            </a:r>
          </a:p>
          <a:p>
            <a:pPr defTabSz="946313"/>
            <a:endParaRPr lang="en-GB" sz="1100" dirty="0"/>
          </a:p>
          <a:p>
            <a:pPr defTabSz="946313"/>
            <a:r>
              <a:rPr lang="en-GB" sz="1100" b="1" dirty="0"/>
              <a:t>Global FI index ranking </a:t>
            </a:r>
          </a:p>
          <a:p>
            <a:r>
              <a:rPr lang="en-GB" sz="1100" dirty="0"/>
              <a:t>This decline is partly attributed to a perceived "backward-looking" approach by the UK gov compared to other markets investing more in FI/fintech/digital inclusion, </a:t>
            </a:r>
          </a:p>
          <a:p>
            <a:endParaRPr lang="en-GB" sz="1100" dirty="0"/>
          </a:p>
          <a:p>
            <a:r>
              <a:rPr lang="en-GB" sz="1100" dirty="0"/>
              <a:t>Lets have a look at some of the data…</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22% of all adults have less than £100 savings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dirty="0"/>
              <a:t>16% are borrowing to pay for essentials because they run out of money</a:t>
            </a:r>
          </a:p>
          <a:p>
            <a:r>
              <a:rPr lang="en-GB" sz="1100" dirty="0"/>
              <a:t>1 million do not have bank account.</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There is over 3 million (16-24) who are not working and </a:t>
            </a:r>
            <a:r>
              <a:rPr lang="en-GB" sz="1100" b="1" dirty="0"/>
              <a:t>economically inactive </a:t>
            </a:r>
            <a:r>
              <a:rPr lang="en-GB" sz="1100" dirty="0"/>
              <a:t>(NEET)</a:t>
            </a:r>
          </a:p>
          <a:p>
            <a:endParaRPr lang="en-GB" sz="1100" dirty="0"/>
          </a:p>
          <a:p>
            <a:r>
              <a:rPr lang="en-GB" sz="1100" dirty="0"/>
              <a:t>Uk’s education levels declined six places to 16</a:t>
            </a:r>
            <a:r>
              <a:rPr lang="en-GB" sz="1100" baseline="30000" dirty="0"/>
              <a:t>th</a:t>
            </a:r>
            <a:r>
              <a:rPr lang="en-GB" sz="1100" dirty="0"/>
              <a:t>. </a:t>
            </a:r>
          </a:p>
          <a:p>
            <a:r>
              <a:rPr lang="en-GB" sz="1100" b="1" dirty="0"/>
              <a:t>Unemployment is up </a:t>
            </a:r>
            <a:r>
              <a:rPr lang="en-GB" sz="1100" dirty="0"/>
              <a:t>from 4.2% to 4.8% that’s around 1.7million</a:t>
            </a:r>
          </a:p>
          <a:p>
            <a:endParaRPr lang="en-GB" sz="1100" dirty="0"/>
          </a:p>
          <a:p>
            <a:r>
              <a:rPr lang="en-GB" sz="1100" dirty="0"/>
              <a:t>But perhaps more concerning is the fact that while the U.K. has fallen in the rankings, </a:t>
            </a:r>
            <a:r>
              <a:rPr lang="en-GB" sz="1100" b="1" dirty="0"/>
              <a:t>financial inclusion has actually improved globally for the second consecutive year</a:t>
            </a:r>
            <a:r>
              <a:rPr lang="en-GB" sz="1100" dirty="0"/>
              <a:t>, with all regions seeing advancements. Indeed, 32 out of the 41 markets (or 78%) saw their scores for financial inclusion increase year over year.</a:t>
            </a:r>
          </a:p>
          <a:p>
            <a:endParaRPr lang="en-GB" sz="1100" dirty="0"/>
          </a:p>
          <a:p>
            <a:endParaRPr lang="en-GB" sz="1100" dirty="0"/>
          </a:p>
          <a:p>
            <a:r>
              <a:rPr lang="en-GB" sz="1100" dirty="0"/>
              <a:t>Now whilst these stats illustrate a grim financial Inclusion reality in the UK. There are some positive signs.</a:t>
            </a:r>
          </a:p>
          <a:p>
            <a:endParaRPr lang="en-GB" sz="1100" dirty="0"/>
          </a:p>
          <a:p>
            <a:r>
              <a:rPr lang="en-GB" sz="1100" dirty="0"/>
              <a:t>In recent times the need to recognise the importance of FI and indeed support its development have been </a:t>
            </a:r>
            <a:r>
              <a:rPr lang="en-GB" sz="1100" b="1" dirty="0"/>
              <a:t>well received by the government</a:t>
            </a:r>
            <a:r>
              <a:rPr lang="en-GB" sz="1100" dirty="0"/>
              <a:t>, namely due to the very </a:t>
            </a:r>
            <a:r>
              <a:rPr lang="en-GB" sz="1100" b="1" dirty="0"/>
              <a:t>progressive and proactive lobbying </a:t>
            </a:r>
            <a:r>
              <a:rPr lang="en-GB" sz="1100" dirty="0"/>
              <a:t>and advocacy  groups. </a:t>
            </a:r>
          </a:p>
          <a:p>
            <a:endParaRPr lang="en-GB" sz="1100" dirty="0"/>
          </a:p>
          <a:p>
            <a:r>
              <a:rPr lang="en-GB" sz="1100" dirty="0"/>
              <a:t>The appointment of the </a:t>
            </a:r>
            <a:r>
              <a:rPr lang="en-GB" sz="1100" b="1" dirty="0"/>
              <a:t>financial inclusion commission </a:t>
            </a:r>
            <a:r>
              <a:rPr lang="en-GB" sz="1100" dirty="0"/>
              <a:t>(2015) (an independent body of experts from financial services, businesses, the charity sector, academia and parliamentarians from all major parties) </a:t>
            </a:r>
            <a:r>
              <a:rPr lang="en-GB" sz="1100" b="1" dirty="0"/>
              <a:t>seeking to make FI a strategic priority for the government</a:t>
            </a:r>
            <a:r>
              <a:rPr lang="en-GB" sz="1100" dirty="0"/>
              <a:t>. In its early days it was about trying to get everyone with a </a:t>
            </a:r>
            <a:r>
              <a:rPr lang="en-GB" sz="1100" b="1" dirty="0"/>
              <a:t>basic bank account </a:t>
            </a:r>
            <a:r>
              <a:rPr lang="en-GB" sz="1100" dirty="0"/>
              <a:t>– its recent efforts have become more ambitious where the aim is to ensure  </a:t>
            </a:r>
            <a:r>
              <a:rPr lang="en-GB" sz="1200" b="1" i="0" kern="1200" dirty="0">
                <a:solidFill>
                  <a:schemeClr val="tx1"/>
                </a:solidFill>
                <a:effectLst/>
                <a:latin typeface="+mn-lt"/>
                <a:ea typeface="+mn-ea"/>
                <a:cs typeface="+mn-cs"/>
              </a:rPr>
              <a:t>interaction </a:t>
            </a:r>
            <a:r>
              <a:rPr lang="en-GB" sz="1200" b="0" i="0" kern="1200" dirty="0">
                <a:solidFill>
                  <a:schemeClr val="tx1"/>
                </a:solidFill>
                <a:effectLst/>
                <a:latin typeface="+mn-lt"/>
                <a:ea typeface="+mn-ea"/>
                <a:cs typeface="+mn-cs"/>
              </a:rPr>
              <a:t>with the </a:t>
            </a:r>
            <a:r>
              <a:rPr lang="en-GB" sz="1200" b="1" i="0" kern="1200" dirty="0">
                <a:solidFill>
                  <a:schemeClr val="tx1"/>
                </a:solidFill>
                <a:effectLst/>
                <a:latin typeface="+mn-lt"/>
                <a:ea typeface="+mn-ea"/>
                <a:cs typeface="+mn-cs"/>
              </a:rPr>
              <a:t>full spectrum of financial services </a:t>
            </a:r>
            <a:endParaRPr lang="en-GB" sz="1100" b="1" dirty="0"/>
          </a:p>
          <a:p>
            <a:pPr defTabSz="946313">
              <a:defRPr/>
            </a:pPr>
            <a:endParaRPr lang="en-GB" sz="1100" dirty="0"/>
          </a:p>
          <a:p>
            <a:pPr lvl="0"/>
            <a:r>
              <a:rPr lang="en-GB" sz="1100" dirty="0"/>
              <a:t>UK government policy goal to address financial and digital exclusion.</a:t>
            </a:r>
          </a:p>
          <a:p>
            <a:pPr lvl="0"/>
            <a:endParaRPr lang="en-GB" sz="1100" dirty="0"/>
          </a:p>
          <a:p>
            <a:pPr lvl="0"/>
            <a:r>
              <a:rPr lang="en-GB" sz="1100" dirty="0"/>
              <a:t>A recognition by the regulator for the need to support FI (FCA)  -Those that operate within the FI sphere as a not for profit see certain degree of regulatory exemptions.</a:t>
            </a:r>
          </a:p>
          <a:p>
            <a:pPr lvl="0"/>
            <a:r>
              <a:rPr lang="en-GB" sz="1100" dirty="0"/>
              <a:t> </a:t>
            </a:r>
          </a:p>
          <a:p>
            <a:pPr lvl="0"/>
            <a:r>
              <a:rPr lang="en-GB" sz="1100" dirty="0"/>
              <a:t>A very proactive lobbying/advocacy group – which includes celebrities like Michael sheen who has helped raise awareness and the increasing concerns effecting this market segment.</a:t>
            </a:r>
          </a:p>
          <a:p>
            <a:pPr lvl="0"/>
            <a:endParaRPr lang="en-GB" sz="1100" dirty="0"/>
          </a:p>
          <a:p>
            <a:pPr defTabSz="946313"/>
            <a:endParaRPr lang="en-GB" sz="1100" dirty="0"/>
          </a:p>
          <a:p>
            <a:pPr defTabSz="946313"/>
            <a:endParaRPr lang="en-GB" sz="1100" dirty="0"/>
          </a:p>
          <a:p>
            <a:pPr defTabSz="946313"/>
            <a:endParaRPr lang="en-GB" sz="1100" dirty="0"/>
          </a:p>
          <a:p>
            <a:endParaRPr lang="en-GB" sz="1100" dirty="0"/>
          </a:p>
        </p:txBody>
      </p:sp>
      <p:sp>
        <p:nvSpPr>
          <p:cNvPr id="4" name="Slide Number Placeholder 3"/>
          <p:cNvSpPr>
            <a:spLocks noGrp="1"/>
          </p:cNvSpPr>
          <p:nvPr>
            <p:ph type="sldNum" sz="quarter" idx="5"/>
          </p:nvPr>
        </p:nvSpPr>
        <p:spPr/>
        <p:txBody>
          <a:bodyPr/>
          <a:lstStyle/>
          <a:p>
            <a:fld id="{315F5D06-13F9-4B6B-9DB6-0577441DAC3B}" type="slidenum">
              <a:rPr lang="en-GB" smtClean="0"/>
              <a:t>6</a:t>
            </a:fld>
            <a:endParaRPr lang="en-GB"/>
          </a:p>
        </p:txBody>
      </p:sp>
    </p:spTree>
    <p:extLst>
      <p:ext uri="{BB962C8B-B14F-4D97-AF65-F5344CB8AC3E}">
        <p14:creationId xmlns:p14="http://schemas.microsoft.com/office/powerpoint/2010/main" val="216382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has this effected Muslims in the Uk?...</a:t>
            </a:r>
          </a:p>
          <a:p>
            <a:endParaRPr lang="en-GB" dirty="0"/>
          </a:p>
          <a:p>
            <a:r>
              <a:rPr lang="en-GB" dirty="0"/>
              <a:t>The Islamic finance sector operates under legislation that applies to all institutions withing the sector – enabling a level playing field for both Islamic and conventional financial products. </a:t>
            </a:r>
          </a:p>
          <a:p>
            <a:endParaRPr lang="en-GB" dirty="0"/>
          </a:p>
          <a:p>
            <a:r>
              <a:rPr lang="en-GB" dirty="0"/>
              <a:t>But much like the same way the government has in the past catered for the needs for larger institutional financial providers and curtailing its efforts with the mainstream financial inclusion sub sector,  (Raised eyebrows) the Islamic finance sector has observed a similar disjointed effort in addressing the rising issue of financial exclusion affecting Muslims in the UK. </a:t>
            </a:r>
          </a:p>
          <a:p>
            <a:endParaRPr lang="en-GB" dirty="0"/>
          </a:p>
          <a:p>
            <a:r>
              <a:rPr lang="en-GB" dirty="0"/>
              <a:t>There is no mainstream financial service provider that focuses its efforts for the low income, financially excluded </a:t>
            </a:r>
            <a:r>
              <a:rPr lang="en-GB" dirty="0" err="1"/>
              <a:t>muslim</a:t>
            </a:r>
            <a:r>
              <a:rPr lang="en-GB" dirty="0"/>
              <a:t> community …simply put the </a:t>
            </a:r>
            <a:r>
              <a:rPr lang="en-GB" b="1" dirty="0"/>
              <a:t>risks are too high </a:t>
            </a:r>
            <a:r>
              <a:rPr lang="en-GB" dirty="0"/>
              <a:t>and </a:t>
            </a:r>
            <a:r>
              <a:rPr lang="en-GB" b="1" dirty="0"/>
              <a:t>returns are not economically viable </a:t>
            </a:r>
            <a:r>
              <a:rPr lang="en-GB" dirty="0"/>
              <a:t>which has </a:t>
            </a:r>
            <a:r>
              <a:rPr lang="en-GB" b="1" dirty="0"/>
              <a:t>also</a:t>
            </a:r>
            <a:r>
              <a:rPr lang="en-GB" dirty="0"/>
              <a:t> often been the argument in the conventional narrative.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rPr>
              <a:t>4.1 million </a:t>
            </a:r>
            <a:r>
              <a:rPr lang="en-GB" sz="1200" dirty="0" err="1">
                <a:solidFill>
                  <a:schemeClr val="accent2">
                    <a:lumMod val="75000"/>
                  </a:schemeClr>
                </a:solidFill>
              </a:rPr>
              <a:t>muslims</a:t>
            </a:r>
            <a:r>
              <a:rPr lang="en-GB" sz="1200" dirty="0">
                <a:solidFill>
                  <a:schemeClr val="accent2">
                    <a:lumMod val="75000"/>
                  </a:schemeClr>
                </a:solidFill>
              </a:rPr>
              <a:t> in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rPr>
              <a:t>Approximately 50% of the 4.1 million Muslims can be classed as poor earning less than 60% of median income of £29k (2019)</a:t>
            </a:r>
          </a:p>
          <a:p>
            <a:endParaRPr lang="en-GB" dirty="0"/>
          </a:p>
          <a:p>
            <a:r>
              <a:rPr lang="en-GB" dirty="0"/>
              <a:t>When looking at job loss during the Pandemic, Muslims have </a:t>
            </a:r>
            <a:r>
              <a:rPr lang="en-GB" b="1" dirty="0"/>
              <a:t>lost their jobs at six times </a:t>
            </a:r>
            <a:r>
              <a:rPr lang="en-GB" dirty="0"/>
              <a:t>the rate of the national total – </a:t>
            </a:r>
          </a:p>
          <a:p>
            <a:r>
              <a:rPr lang="en-GB" dirty="0"/>
              <a:t>33% of Muslims are employed in front vital services.</a:t>
            </a:r>
          </a:p>
          <a:p>
            <a:endParaRPr lang="en-GB" dirty="0"/>
          </a:p>
          <a:p>
            <a:r>
              <a:rPr lang="en-GB" dirty="0"/>
              <a:t>Almost 200 thousand Muslims in the UK do not have basic bank accounts, </a:t>
            </a:r>
          </a:p>
          <a:p>
            <a:endParaRPr lang="en-GB" dirty="0"/>
          </a:p>
          <a:p>
            <a:r>
              <a:rPr lang="en-GB" dirty="0"/>
              <a:t>Muslims also face unemployment issues – 51% compared to 70%.  </a:t>
            </a:r>
          </a:p>
          <a:p>
            <a:endParaRPr lang="en-GB" dirty="0"/>
          </a:p>
          <a:p>
            <a:r>
              <a:rPr lang="en-GB" dirty="0"/>
              <a:t>The </a:t>
            </a:r>
            <a:r>
              <a:rPr lang="en-GB" sz="1200" b="1" i="0" u="none" strike="noStrike" kern="1200" baseline="0" dirty="0">
                <a:solidFill>
                  <a:schemeClr val="tx1"/>
                </a:solidFill>
                <a:latin typeface="+mn-lt"/>
                <a:ea typeface="+mn-ea"/>
                <a:cs typeface="+mn-cs"/>
              </a:rPr>
              <a:t>economic inequalities </a:t>
            </a:r>
            <a:r>
              <a:rPr lang="en-GB" sz="1200" b="0" i="0" u="none" strike="noStrike" kern="1200" baseline="0" dirty="0">
                <a:solidFill>
                  <a:schemeClr val="tx1"/>
                </a:solidFill>
                <a:latin typeface="+mn-lt"/>
                <a:ea typeface="+mn-ea"/>
                <a:cs typeface="+mn-cs"/>
              </a:rPr>
              <a:t>are indeed prevalent especially when considering that </a:t>
            </a:r>
            <a:r>
              <a:rPr lang="en-GB" sz="1200" b="1" i="0" u="none" strike="noStrike" kern="1200" baseline="0" dirty="0">
                <a:solidFill>
                  <a:schemeClr val="tx1"/>
                </a:solidFill>
                <a:latin typeface="+mn-lt"/>
                <a:ea typeface="+mn-ea"/>
                <a:cs typeface="+mn-cs"/>
              </a:rPr>
              <a:t>Muslims effected by exclusion are twice over excluded </a:t>
            </a:r>
            <a:r>
              <a:rPr lang="en-GB" sz="1200" b="0" i="0" u="none" strike="noStrike" kern="1200" baseline="0" dirty="0">
                <a:solidFill>
                  <a:schemeClr val="tx1"/>
                </a:solidFill>
                <a:latin typeface="+mn-lt"/>
                <a:ea typeface="+mn-ea"/>
                <a:cs typeface="+mn-cs"/>
              </a:rPr>
              <a:t>since, they are reluctant to use conventional microfinance services due to their interest bearing characteristics and given that there isn't much of an alternative that meets there needs,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therefore there is a significant likelihood of exasperating the phenomena self exclusion.   </a:t>
            </a:r>
            <a:endParaRPr lang="en-GB" dirty="0"/>
          </a:p>
          <a:p>
            <a:endParaRPr lang="en-GB" dirty="0"/>
          </a:p>
          <a:p>
            <a:r>
              <a:rPr lang="en-GB" dirty="0"/>
              <a:t>Apologies in advance for using the image on the right  -  I know its out of date – but the purpose was to illustrate the growing Islamic finance eco system in the UK and perhaps suggesting the notion of another column that represents (with all intents and purposes) an Islamic microfinance category for the underserved, underinvested markets. </a:t>
            </a:r>
          </a:p>
          <a:p>
            <a:endParaRPr lang="en-GB" dirty="0"/>
          </a:p>
        </p:txBody>
      </p:sp>
      <p:sp>
        <p:nvSpPr>
          <p:cNvPr id="4" name="Slide Number Placeholder 3"/>
          <p:cNvSpPr>
            <a:spLocks noGrp="1"/>
          </p:cNvSpPr>
          <p:nvPr>
            <p:ph type="sldNum" sz="quarter" idx="5"/>
          </p:nvPr>
        </p:nvSpPr>
        <p:spPr/>
        <p:txBody>
          <a:bodyPr/>
          <a:lstStyle/>
          <a:p>
            <a:fld id="{315F5D06-13F9-4B6B-9DB6-0577441DAC3B}" type="slidenum">
              <a:rPr lang="en-GB" smtClean="0"/>
              <a:t>7</a:t>
            </a:fld>
            <a:endParaRPr lang="en-GB"/>
          </a:p>
        </p:txBody>
      </p:sp>
    </p:spTree>
    <p:extLst>
      <p:ext uri="{BB962C8B-B14F-4D97-AF65-F5344CB8AC3E}">
        <p14:creationId xmlns:p14="http://schemas.microsoft.com/office/powerpoint/2010/main" val="368264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313"/>
            <a:r>
              <a:rPr lang="en-GB" dirty="0"/>
              <a:t>In analysing some of the existing financial exclusion data a concerning trend appears when information from different reports is correlated and cross referenced against the different data sets. </a:t>
            </a:r>
          </a:p>
          <a:p>
            <a:pPr defTabSz="946313"/>
            <a:endParaRPr lang="en-GB" dirty="0"/>
          </a:p>
          <a:p>
            <a:pPr defTabSz="946313"/>
            <a:r>
              <a:rPr lang="en-GB" dirty="0"/>
              <a:t>When comparing the highest </a:t>
            </a:r>
            <a:r>
              <a:rPr lang="en-GB" b="1" dirty="0"/>
              <a:t>concentration levels of poverty </a:t>
            </a:r>
            <a:r>
              <a:rPr lang="en-GB" dirty="0"/>
              <a:t>against has the </a:t>
            </a:r>
            <a:r>
              <a:rPr lang="en-GB" b="1" dirty="0"/>
              <a:t>highest levels of crime </a:t>
            </a:r>
            <a:r>
              <a:rPr lang="en-GB" dirty="0"/>
              <a:t>linked to </a:t>
            </a:r>
            <a:r>
              <a:rPr lang="en-GB" b="1" dirty="0"/>
              <a:t>illegal lending practises</a:t>
            </a:r>
            <a:r>
              <a:rPr lang="en-GB" dirty="0"/>
              <a:t>, it is evident that numbers are more prevalent in the inner London boroughs as highlighted in the figure below </a:t>
            </a:r>
            <a:r>
              <a:rPr lang="en-GB" b="1" dirty="0"/>
              <a:t>which ominously has the highest concentration </a:t>
            </a:r>
            <a:r>
              <a:rPr lang="en-GB" dirty="0"/>
              <a:t>levels of BME groups and Muslim communities as illustrated in the image</a:t>
            </a:r>
            <a:r>
              <a:rPr lang="en-GB" baseline="0" dirty="0"/>
              <a:t> on the left.</a:t>
            </a:r>
          </a:p>
          <a:p>
            <a:endParaRPr lang="en-GB" dirty="0"/>
          </a:p>
        </p:txBody>
      </p:sp>
      <p:sp>
        <p:nvSpPr>
          <p:cNvPr id="4" name="Slide Number Placeholder 3"/>
          <p:cNvSpPr>
            <a:spLocks noGrp="1"/>
          </p:cNvSpPr>
          <p:nvPr>
            <p:ph type="sldNum" sz="quarter" idx="5"/>
          </p:nvPr>
        </p:nvSpPr>
        <p:spPr/>
        <p:txBody>
          <a:bodyPr/>
          <a:lstStyle/>
          <a:p>
            <a:fld id="{315F5D06-13F9-4B6B-9DB6-0577441DAC3B}" type="slidenum">
              <a:rPr lang="en-GB" smtClean="0"/>
              <a:t>8</a:t>
            </a:fld>
            <a:endParaRPr lang="en-GB"/>
          </a:p>
        </p:txBody>
      </p:sp>
    </p:spTree>
    <p:extLst>
      <p:ext uri="{BB962C8B-B14F-4D97-AF65-F5344CB8AC3E}">
        <p14:creationId xmlns:p14="http://schemas.microsoft.com/office/powerpoint/2010/main" val="349377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3529" y="4654193"/>
            <a:ext cx="6373728" cy="3807976"/>
          </a:xfrm>
        </p:spPr>
        <p:txBody>
          <a:bodyPr/>
          <a:lstStyle/>
          <a:p>
            <a:r>
              <a:rPr lang="en-GB" dirty="0"/>
              <a:t>So we have so far looked at the </a:t>
            </a:r>
            <a:r>
              <a:rPr lang="en-GB" b="1" dirty="0"/>
              <a:t>definition and characterisation </a:t>
            </a:r>
            <a:r>
              <a:rPr lang="en-GB" dirty="0"/>
              <a:t>of Financial inclusion;</a:t>
            </a:r>
          </a:p>
          <a:p>
            <a:endParaRPr lang="en-GB" dirty="0"/>
          </a:p>
          <a:p>
            <a:r>
              <a:rPr lang="en-GB" dirty="0"/>
              <a:t>We have looked at Financial inclusion in the UK  and its effects on communities, with a particular focus on the </a:t>
            </a:r>
            <a:r>
              <a:rPr lang="en-GB" dirty="0" err="1"/>
              <a:t>muslim</a:t>
            </a:r>
            <a:r>
              <a:rPr lang="en-GB" dirty="0"/>
              <a:t> population, </a:t>
            </a:r>
          </a:p>
          <a:p>
            <a:endParaRPr lang="en-GB" dirty="0"/>
          </a:p>
          <a:p>
            <a:r>
              <a:rPr lang="en-GB" dirty="0"/>
              <a:t>We have also highlighted one form of intervention being microfinance/Islamic and its need…</a:t>
            </a:r>
            <a:r>
              <a:rPr lang="en-GB" b="1" dirty="0"/>
              <a:t>but how is microfinance offered in practice that can exclusively channels its products and services to the financially excluded marginalised communities</a:t>
            </a:r>
            <a:r>
              <a:rPr lang="en-GB" dirty="0"/>
              <a:t>… well the answer is </a:t>
            </a:r>
            <a:r>
              <a:rPr lang="en-GB" b="1" dirty="0"/>
              <a:t>CDFI’s</a:t>
            </a:r>
            <a:r>
              <a:rPr lang="en-GB" dirty="0"/>
              <a:t>  </a:t>
            </a:r>
          </a:p>
          <a:p>
            <a:endParaRPr lang="en-GB" dirty="0"/>
          </a:p>
          <a:p>
            <a:r>
              <a:rPr lang="en-GB" b="1" dirty="0"/>
              <a:t>CDFI </a:t>
            </a:r>
            <a:r>
              <a:rPr lang="en-GB" dirty="0"/>
              <a:t>as its </a:t>
            </a:r>
            <a:r>
              <a:rPr lang="en-GB" b="1" dirty="0"/>
              <a:t>suggests in its name  </a:t>
            </a:r>
            <a:r>
              <a:rPr lang="en-GB" dirty="0"/>
              <a:t>- channels finance in the communities to support its development</a:t>
            </a:r>
          </a:p>
          <a:p>
            <a:r>
              <a:rPr lang="en-GB" dirty="0"/>
              <a:t> </a:t>
            </a:r>
          </a:p>
          <a:p>
            <a:r>
              <a:rPr lang="en-GB" b="1" dirty="0"/>
              <a:t>CDFIs</a:t>
            </a:r>
            <a:r>
              <a:rPr lang="en-GB" dirty="0"/>
              <a:t> are specialised financial institutions that provide credit and technical assistance, </a:t>
            </a:r>
            <a:r>
              <a:rPr lang="en-GB" b="1" dirty="0"/>
              <a:t>therefore filling the gap for individuals and enterprises accessing finance, </a:t>
            </a:r>
            <a:r>
              <a:rPr lang="en-GB" dirty="0"/>
              <a:t>and providing opportunity to the underserved, underinvested markets.</a:t>
            </a:r>
          </a:p>
          <a:p>
            <a:endParaRPr lang="en-GB" dirty="0"/>
          </a:p>
          <a:p>
            <a:r>
              <a:rPr lang="en-GB" dirty="0"/>
              <a:t>There are currently 60 CDFI’s Across UK – very small number if you think about it – why?</a:t>
            </a:r>
          </a:p>
          <a:p>
            <a:endParaRPr lang="en-GB" dirty="0"/>
          </a:p>
          <a:p>
            <a:r>
              <a:rPr lang="en-GB" dirty="0"/>
              <a:t>They are usually not for profit money lenders – goal is to develop communities as well as being </a:t>
            </a:r>
            <a:r>
              <a:rPr lang="en-GB" b="1" dirty="0"/>
              <a:t>sustainable themselves</a:t>
            </a:r>
            <a:r>
              <a:rPr lang="en-GB" dirty="0"/>
              <a:t>. </a:t>
            </a:r>
          </a:p>
          <a:p>
            <a:endParaRPr lang="en-GB" dirty="0"/>
          </a:p>
          <a:p>
            <a:r>
              <a:rPr lang="en-GB" dirty="0"/>
              <a:t>Primary objective is to help </a:t>
            </a:r>
            <a:r>
              <a:rPr lang="en-GB" b="1" dirty="0"/>
              <a:t>low income families </a:t>
            </a:r>
            <a:r>
              <a:rPr lang="en-GB" dirty="0"/>
              <a:t>falling into a debt cycle through high cost loans/ illegal lenders.</a:t>
            </a:r>
          </a:p>
          <a:p>
            <a:endParaRPr lang="en-GB" b="1" dirty="0"/>
          </a:p>
          <a:p>
            <a:r>
              <a:rPr lang="en-GB" dirty="0"/>
              <a:t>Enabling communities to </a:t>
            </a:r>
            <a:r>
              <a:rPr lang="en-GB" b="1" dirty="0"/>
              <a:t>develop their lives </a:t>
            </a:r>
            <a:r>
              <a:rPr lang="en-GB" dirty="0"/>
              <a:t>– </a:t>
            </a:r>
            <a:r>
              <a:rPr lang="en-GB" b="1" dirty="0"/>
              <a:t>helping business start and grow </a:t>
            </a:r>
          </a:p>
          <a:p>
            <a:endParaRPr lang="en-GB" b="1" dirty="0"/>
          </a:p>
          <a:p>
            <a:r>
              <a:rPr lang="en-GB" dirty="0"/>
              <a:t>creating jobs for local people, or by supporting other social enterprises to increase their service to the community - Digital /social Exclusion.</a:t>
            </a:r>
          </a:p>
          <a:p>
            <a:endParaRPr lang="en-GB" dirty="0"/>
          </a:p>
          <a:p>
            <a:r>
              <a:rPr lang="en-GB" dirty="0"/>
              <a:t>Islamic CDFI’s </a:t>
            </a:r>
          </a:p>
          <a:p>
            <a:endParaRPr lang="en-GB" dirty="0"/>
          </a:p>
        </p:txBody>
      </p:sp>
      <p:sp>
        <p:nvSpPr>
          <p:cNvPr id="4" name="Slide Number Placeholder 3"/>
          <p:cNvSpPr>
            <a:spLocks noGrp="1"/>
          </p:cNvSpPr>
          <p:nvPr>
            <p:ph type="sldNum" sz="quarter" idx="5"/>
          </p:nvPr>
        </p:nvSpPr>
        <p:spPr/>
        <p:txBody>
          <a:bodyPr/>
          <a:lstStyle/>
          <a:p>
            <a:fld id="{315F5D06-13F9-4B6B-9DB6-0577441DAC3B}" type="slidenum">
              <a:rPr lang="en-GB" smtClean="0"/>
              <a:t>9</a:t>
            </a:fld>
            <a:endParaRPr lang="en-GB"/>
          </a:p>
        </p:txBody>
      </p:sp>
    </p:spTree>
    <p:extLst>
      <p:ext uri="{BB962C8B-B14F-4D97-AF65-F5344CB8AC3E}">
        <p14:creationId xmlns:p14="http://schemas.microsoft.com/office/powerpoint/2010/main" val="266998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BD5235F-D030-489E-8077-04C2B66879D5}"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E07E6-72FA-4163-AAC0-FAD581531311}"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11271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5235F-D030-489E-8077-04C2B66879D5}"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E07E6-72FA-4163-AAC0-FAD581531311}" type="slidenum">
              <a:rPr lang="en-GB" smtClean="0"/>
              <a:t>‹#›</a:t>
            </a:fld>
            <a:endParaRPr lang="en-GB"/>
          </a:p>
        </p:txBody>
      </p:sp>
    </p:spTree>
    <p:extLst>
      <p:ext uri="{BB962C8B-B14F-4D97-AF65-F5344CB8AC3E}">
        <p14:creationId xmlns:p14="http://schemas.microsoft.com/office/powerpoint/2010/main" val="271988881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5235F-D030-489E-8077-04C2B66879D5}"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E07E6-72FA-4163-AAC0-FAD581531311}"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7848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5235F-D030-489E-8077-04C2B66879D5}"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E07E6-72FA-4163-AAC0-FAD581531311}" type="slidenum">
              <a:rPr lang="en-GB" smtClean="0"/>
              <a:t>‹#›</a:t>
            </a:fld>
            <a:endParaRPr lang="en-GB"/>
          </a:p>
        </p:txBody>
      </p:sp>
    </p:spTree>
    <p:extLst>
      <p:ext uri="{BB962C8B-B14F-4D97-AF65-F5344CB8AC3E}">
        <p14:creationId xmlns:p14="http://schemas.microsoft.com/office/powerpoint/2010/main" val="206662701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D5235F-D030-489E-8077-04C2B66879D5}"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E07E6-72FA-4163-AAC0-FAD581531311}"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0805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D5235F-D030-489E-8077-04C2B66879D5}" type="datetimeFigureOut">
              <a:rPr lang="en-GB" smtClean="0"/>
              <a:t>21/08/2025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E07E6-72FA-4163-AAC0-FAD581531311}" type="slidenum">
              <a:rPr lang="en-GB" smtClean="0"/>
              <a:t>‹#›</a:t>
            </a:fld>
            <a:endParaRPr lang="en-GB"/>
          </a:p>
        </p:txBody>
      </p:sp>
    </p:spTree>
    <p:extLst>
      <p:ext uri="{BB962C8B-B14F-4D97-AF65-F5344CB8AC3E}">
        <p14:creationId xmlns:p14="http://schemas.microsoft.com/office/powerpoint/2010/main" val="188152868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D5235F-D030-489E-8077-04C2B66879D5}" type="datetimeFigureOut">
              <a:rPr lang="en-GB" smtClean="0"/>
              <a:t>21/08/2025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7E07E6-72FA-4163-AAC0-FAD581531311}" type="slidenum">
              <a:rPr lang="en-GB" smtClean="0"/>
              <a:t>‹#›</a:t>
            </a:fld>
            <a:endParaRPr lang="en-GB"/>
          </a:p>
        </p:txBody>
      </p:sp>
    </p:spTree>
    <p:extLst>
      <p:ext uri="{BB962C8B-B14F-4D97-AF65-F5344CB8AC3E}">
        <p14:creationId xmlns:p14="http://schemas.microsoft.com/office/powerpoint/2010/main" val="140681057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D5235F-D030-489E-8077-04C2B66879D5}" type="datetimeFigureOut">
              <a:rPr lang="en-GB" smtClean="0"/>
              <a:t>21/08/2025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7E07E6-72FA-4163-AAC0-FAD581531311}" type="slidenum">
              <a:rPr lang="en-GB" smtClean="0"/>
              <a:t>‹#›</a:t>
            </a:fld>
            <a:endParaRPr lang="en-GB"/>
          </a:p>
        </p:txBody>
      </p:sp>
    </p:spTree>
    <p:extLst>
      <p:ext uri="{BB962C8B-B14F-4D97-AF65-F5344CB8AC3E}">
        <p14:creationId xmlns:p14="http://schemas.microsoft.com/office/powerpoint/2010/main" val="15417553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5235F-D030-489E-8077-04C2B66879D5}" type="datetimeFigureOut">
              <a:rPr lang="en-GB" smtClean="0"/>
              <a:t>21/08/2025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7E07E6-72FA-4163-AAC0-FAD581531311}" type="slidenum">
              <a:rPr lang="en-GB" smtClean="0"/>
              <a:t>‹#›</a:t>
            </a:fld>
            <a:endParaRPr lang="en-GB"/>
          </a:p>
        </p:txBody>
      </p:sp>
    </p:spTree>
    <p:extLst>
      <p:ext uri="{BB962C8B-B14F-4D97-AF65-F5344CB8AC3E}">
        <p14:creationId xmlns:p14="http://schemas.microsoft.com/office/powerpoint/2010/main" val="39321136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D5235F-D030-489E-8077-04C2B66879D5}" type="datetimeFigureOut">
              <a:rPr lang="en-GB" smtClean="0"/>
              <a:t>21/08/2025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E07E6-72FA-4163-AAC0-FAD581531311}" type="slidenum">
              <a:rPr lang="en-GB" smtClean="0"/>
              <a:t>‹#›</a:t>
            </a:fld>
            <a:endParaRPr lang="en-GB"/>
          </a:p>
        </p:txBody>
      </p:sp>
    </p:spTree>
    <p:extLst>
      <p:ext uri="{BB962C8B-B14F-4D97-AF65-F5344CB8AC3E}">
        <p14:creationId xmlns:p14="http://schemas.microsoft.com/office/powerpoint/2010/main" val="60018688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D5235F-D030-489E-8077-04C2B66879D5}" type="datetimeFigureOut">
              <a:rPr lang="en-GB" smtClean="0"/>
              <a:t>21/08/2025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E07E6-72FA-4163-AAC0-FAD581531311}"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31895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BD5235F-D030-489E-8077-04C2B66879D5}" type="datetimeFigureOut">
              <a:rPr lang="en-GB" smtClean="0"/>
              <a:t>21/08/2025</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07E07E6-72FA-4163-AAC0-FAD581531311}"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92907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slow">
    <p:push dir="u"/>
  </p:transition>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ublications.parliament.uk/pa/ld201617/ldselect/ldfinexcl/132/13206.htm#footnote-521"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58F2-E103-EDA8-C70C-67416A80165E}"/>
              </a:ext>
            </a:extLst>
          </p:cNvPr>
          <p:cNvSpPr>
            <a:spLocks noGrp="1"/>
          </p:cNvSpPr>
          <p:nvPr>
            <p:ph type="ctrTitle"/>
          </p:nvPr>
        </p:nvSpPr>
        <p:spPr>
          <a:xfrm>
            <a:off x="457200" y="4960137"/>
            <a:ext cx="6971122" cy="1463040"/>
          </a:xfrm>
        </p:spPr>
        <p:txBody>
          <a:bodyPr>
            <a:normAutofit/>
          </a:bodyPr>
          <a:lstStyle/>
          <a:p>
            <a:r>
              <a:rPr lang="en-GB" dirty="0"/>
              <a:t>Financial Inclusion – focus on the UK</a:t>
            </a:r>
          </a:p>
        </p:txBody>
      </p:sp>
      <p:sp>
        <p:nvSpPr>
          <p:cNvPr id="3" name="Subtitle 2">
            <a:extLst>
              <a:ext uri="{FF2B5EF4-FFF2-40B4-BE49-F238E27FC236}">
                <a16:creationId xmlns:a16="http://schemas.microsoft.com/office/drawing/2014/main" id="{43188280-D1F2-70E6-554B-EC422508A5B7}"/>
              </a:ext>
            </a:extLst>
          </p:cNvPr>
          <p:cNvSpPr>
            <a:spLocks noGrp="1"/>
          </p:cNvSpPr>
          <p:nvPr>
            <p:ph type="subTitle" idx="1"/>
          </p:nvPr>
        </p:nvSpPr>
        <p:spPr>
          <a:xfrm>
            <a:off x="8462545" y="4960137"/>
            <a:ext cx="3349240" cy="1463040"/>
          </a:xfrm>
        </p:spPr>
        <p:txBody>
          <a:bodyPr>
            <a:normAutofit/>
          </a:bodyPr>
          <a:lstStyle/>
          <a:p>
            <a:r>
              <a:rPr lang="en-GB" sz="2400" dirty="0"/>
              <a:t>A case for Islamic Microfinance in the UK</a:t>
            </a:r>
          </a:p>
          <a:p>
            <a:endParaRPr lang="en-GB" dirty="0"/>
          </a:p>
          <a:p>
            <a:r>
              <a:rPr lang="en-GB" dirty="0"/>
              <a:t>Rahal Ahmed</a:t>
            </a:r>
          </a:p>
        </p:txBody>
      </p:sp>
      <p:pic>
        <p:nvPicPr>
          <p:cNvPr id="5" name="Picture 4">
            <a:extLst>
              <a:ext uri="{FF2B5EF4-FFF2-40B4-BE49-F238E27FC236}">
                <a16:creationId xmlns:a16="http://schemas.microsoft.com/office/drawing/2014/main" id="{D7C3B053-D9AF-AC67-39A3-ADB8ED956DF3}"/>
              </a:ext>
            </a:extLst>
          </p:cNvPr>
          <p:cNvPicPr>
            <a:picLocks noChangeAspect="1"/>
          </p:cNvPicPr>
          <p:nvPr/>
        </p:nvPicPr>
        <p:blipFill>
          <a:blip r:embed="rId3"/>
          <a:stretch>
            <a:fillRect/>
          </a:stretch>
        </p:blipFill>
        <p:spPr>
          <a:xfrm>
            <a:off x="11391629" y="4710346"/>
            <a:ext cx="800371" cy="1124846"/>
          </a:xfrm>
          <a:prstGeom prst="rect">
            <a:avLst/>
          </a:prstGeom>
        </p:spPr>
      </p:pic>
      <p:pic>
        <p:nvPicPr>
          <p:cNvPr id="7" name="Picture 6">
            <a:extLst>
              <a:ext uri="{FF2B5EF4-FFF2-40B4-BE49-F238E27FC236}">
                <a16:creationId xmlns:a16="http://schemas.microsoft.com/office/drawing/2014/main" id="{E0CA50DF-F438-E7BA-B6B4-2FD6E846FC9B}"/>
              </a:ext>
            </a:extLst>
          </p:cNvPr>
          <p:cNvPicPr>
            <a:picLocks noChangeAspect="1"/>
          </p:cNvPicPr>
          <p:nvPr/>
        </p:nvPicPr>
        <p:blipFill>
          <a:blip r:embed="rId4"/>
          <a:stretch>
            <a:fillRect/>
          </a:stretch>
        </p:blipFill>
        <p:spPr>
          <a:xfrm>
            <a:off x="10721812" y="6061648"/>
            <a:ext cx="1470188" cy="796352"/>
          </a:xfrm>
          <a:prstGeom prst="rect">
            <a:avLst/>
          </a:prstGeom>
        </p:spPr>
      </p:pic>
    </p:spTree>
    <p:extLst>
      <p:ext uri="{BB962C8B-B14F-4D97-AF65-F5344CB8AC3E}">
        <p14:creationId xmlns:p14="http://schemas.microsoft.com/office/powerpoint/2010/main" val="292178526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7834D-FAA4-9283-811F-B6E85A21FAF8}"/>
              </a:ext>
            </a:extLst>
          </p:cNvPr>
          <p:cNvSpPr txBox="1"/>
          <p:nvPr/>
        </p:nvSpPr>
        <p:spPr>
          <a:xfrm>
            <a:off x="792678" y="2040163"/>
            <a:ext cx="10857015" cy="3416320"/>
          </a:xfrm>
          <a:prstGeom prst="rect">
            <a:avLst/>
          </a:prstGeom>
          <a:noFill/>
        </p:spPr>
        <p:txBody>
          <a:bodyPr wrap="square">
            <a:spAutoFit/>
          </a:bodyPr>
          <a:lstStyle/>
          <a:p>
            <a:r>
              <a:rPr lang="en-GB" dirty="0"/>
              <a:t>Financial inclusion is a critical issue that has the potential to drive economic growth, reduce poverty, and promote social equality. </a:t>
            </a:r>
          </a:p>
          <a:p>
            <a:endParaRPr lang="en-GB" dirty="0"/>
          </a:p>
          <a:p>
            <a:endParaRPr lang="en-GB" dirty="0"/>
          </a:p>
          <a:p>
            <a:r>
              <a:rPr lang="en-GB" dirty="0"/>
              <a:t>The need for Islamic Microfinance in the UK to address the growing concern of the financially excluded Muslim communities is critical. </a:t>
            </a:r>
          </a:p>
          <a:p>
            <a:endParaRPr lang="en-GB" dirty="0"/>
          </a:p>
          <a:p>
            <a:r>
              <a:rPr lang="en-GB" dirty="0"/>
              <a:t>Critical to ensure  that whilst the Islamic finance industry grows, it doesn’t leave behind segments of the community who are unable to tap into the potential benefits of such products and services.</a:t>
            </a:r>
          </a:p>
          <a:p>
            <a:endParaRPr lang="en-GB" dirty="0"/>
          </a:p>
          <a:p>
            <a:r>
              <a:rPr lang="en-GB" dirty="0"/>
              <a:t>It is crucial to prioritise reaching excluded groups – indeed ‘reach’ is as important as the design of (shariah compliant) financial products. </a:t>
            </a:r>
          </a:p>
        </p:txBody>
      </p:sp>
      <p:sp>
        <p:nvSpPr>
          <p:cNvPr id="4" name="TextBox 3">
            <a:extLst>
              <a:ext uri="{FF2B5EF4-FFF2-40B4-BE49-F238E27FC236}">
                <a16:creationId xmlns:a16="http://schemas.microsoft.com/office/drawing/2014/main" id="{0A29A653-6A89-EE39-1E66-C00C668F2706}"/>
              </a:ext>
            </a:extLst>
          </p:cNvPr>
          <p:cNvSpPr txBox="1"/>
          <p:nvPr/>
        </p:nvSpPr>
        <p:spPr>
          <a:xfrm>
            <a:off x="792678" y="796843"/>
            <a:ext cx="2389909" cy="369332"/>
          </a:xfrm>
          <a:prstGeom prst="rect">
            <a:avLst/>
          </a:prstGeom>
          <a:solidFill>
            <a:schemeClr val="accent2">
              <a:lumMod val="40000"/>
              <a:lumOff val="60000"/>
            </a:schemeClr>
          </a:solidFill>
        </p:spPr>
        <p:txBody>
          <a:bodyPr wrap="square" rtlCol="0">
            <a:spAutoFit/>
          </a:bodyPr>
          <a:lstStyle/>
          <a:p>
            <a:r>
              <a:rPr lang="en-GB" dirty="0"/>
              <a:t>Summary Conclusion  </a:t>
            </a:r>
          </a:p>
        </p:txBody>
      </p:sp>
    </p:spTree>
    <p:extLst>
      <p:ext uri="{BB962C8B-B14F-4D97-AF65-F5344CB8AC3E}">
        <p14:creationId xmlns:p14="http://schemas.microsoft.com/office/powerpoint/2010/main" val="49334448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6B87-2A40-6C87-42B5-B79295A399F9}"/>
              </a:ext>
            </a:extLst>
          </p:cNvPr>
          <p:cNvSpPr>
            <a:spLocks noGrp="1"/>
          </p:cNvSpPr>
          <p:nvPr>
            <p:ph type="title"/>
          </p:nvPr>
        </p:nvSpPr>
        <p:spPr>
          <a:xfrm>
            <a:off x="3814829" y="2188385"/>
            <a:ext cx="3369742" cy="1433589"/>
          </a:xfrm>
        </p:spPr>
        <p:txBody>
          <a:bodyPr>
            <a:normAutofit fontScale="90000"/>
          </a:bodyPr>
          <a:lstStyle/>
          <a:p>
            <a:pPr algn="ctr"/>
            <a:r>
              <a:rPr lang="en-GB" dirty="0"/>
              <a:t>Thank you </a:t>
            </a:r>
            <a:br>
              <a:rPr lang="en-GB" dirty="0"/>
            </a:br>
            <a:br>
              <a:rPr lang="en-GB" dirty="0"/>
            </a:br>
            <a:r>
              <a:rPr lang="en-GB" dirty="0" err="1"/>
              <a:t>q&amp;A</a:t>
            </a:r>
            <a:endParaRPr lang="en-GB" dirty="0"/>
          </a:p>
        </p:txBody>
      </p:sp>
    </p:spTree>
    <p:extLst>
      <p:ext uri="{BB962C8B-B14F-4D97-AF65-F5344CB8AC3E}">
        <p14:creationId xmlns:p14="http://schemas.microsoft.com/office/powerpoint/2010/main" val="5123328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F88A-087C-0106-3F50-821E07B69CEC}"/>
              </a:ext>
            </a:extLst>
          </p:cNvPr>
          <p:cNvSpPr>
            <a:spLocks noGrp="1"/>
          </p:cNvSpPr>
          <p:nvPr>
            <p:ph type="title"/>
          </p:nvPr>
        </p:nvSpPr>
        <p:spPr>
          <a:xfrm>
            <a:off x="1024128" y="585216"/>
            <a:ext cx="2832648" cy="519307"/>
          </a:xfrm>
          <a:solidFill>
            <a:schemeClr val="accent2">
              <a:lumMod val="40000"/>
              <a:lumOff val="60000"/>
            </a:schemeClr>
          </a:solidFill>
        </p:spPr>
        <p:txBody>
          <a:bodyPr>
            <a:normAutofit/>
          </a:bodyPr>
          <a:lstStyle/>
          <a:p>
            <a:r>
              <a:rPr lang="en-GB" sz="2000" dirty="0">
                <a:latin typeface="+mn-lt"/>
              </a:rPr>
              <a:t>Today's discussion </a:t>
            </a:r>
          </a:p>
        </p:txBody>
      </p:sp>
      <p:sp>
        <p:nvSpPr>
          <p:cNvPr id="3" name="Content Placeholder 2">
            <a:extLst>
              <a:ext uri="{FF2B5EF4-FFF2-40B4-BE49-F238E27FC236}">
                <a16:creationId xmlns:a16="http://schemas.microsoft.com/office/drawing/2014/main" id="{3C8E43F5-11CA-CE3A-B3BB-160EF1CF3C14}"/>
              </a:ext>
            </a:extLst>
          </p:cNvPr>
          <p:cNvSpPr>
            <a:spLocks noGrp="1"/>
          </p:cNvSpPr>
          <p:nvPr>
            <p:ph idx="1"/>
          </p:nvPr>
        </p:nvSpPr>
        <p:spPr/>
        <p:txBody>
          <a:bodyPr/>
          <a:lstStyle/>
          <a:p>
            <a:r>
              <a:rPr lang="en-GB" dirty="0"/>
              <a:t>Financial Inclusion – Definition and Characterisation</a:t>
            </a:r>
          </a:p>
          <a:p>
            <a:pPr lvl="1"/>
            <a:r>
              <a:rPr lang="en-GB" dirty="0"/>
              <a:t>Role of Microfinance (Islamic)</a:t>
            </a:r>
          </a:p>
          <a:p>
            <a:r>
              <a:rPr lang="en-GB" dirty="0"/>
              <a:t>Financial Inclusion in UK </a:t>
            </a:r>
          </a:p>
          <a:p>
            <a:endParaRPr lang="en-GB" dirty="0"/>
          </a:p>
          <a:p>
            <a:r>
              <a:rPr lang="en-GB" dirty="0"/>
              <a:t>Impact of Financial Inclusion on Muslims in UK</a:t>
            </a:r>
          </a:p>
          <a:p>
            <a:endParaRPr lang="en-GB" dirty="0"/>
          </a:p>
          <a:p>
            <a:r>
              <a:rPr lang="en-GB" dirty="0"/>
              <a:t>Forms of intervention to address Financial Inclusion needs – CDFI</a:t>
            </a:r>
          </a:p>
          <a:p>
            <a:endParaRPr lang="en-GB" dirty="0"/>
          </a:p>
          <a:p>
            <a:endParaRPr lang="en-GB" dirty="0"/>
          </a:p>
          <a:p>
            <a:endParaRPr lang="en-GB" dirty="0"/>
          </a:p>
        </p:txBody>
      </p:sp>
    </p:spTree>
    <p:extLst>
      <p:ext uri="{BB962C8B-B14F-4D97-AF65-F5344CB8AC3E}">
        <p14:creationId xmlns:p14="http://schemas.microsoft.com/office/powerpoint/2010/main" val="75994077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CDCB9-0D2E-0E12-557E-C4E095C109B1}"/>
              </a:ext>
            </a:extLst>
          </p:cNvPr>
          <p:cNvSpPr>
            <a:spLocks noGrp="1"/>
          </p:cNvSpPr>
          <p:nvPr>
            <p:ph idx="1"/>
          </p:nvPr>
        </p:nvSpPr>
        <p:spPr>
          <a:xfrm>
            <a:off x="838200" y="1755424"/>
            <a:ext cx="10515600" cy="4720303"/>
          </a:xfrm>
        </p:spPr>
        <p:txBody>
          <a:bodyPr>
            <a:normAutofit/>
          </a:bodyPr>
          <a:lstStyle/>
          <a:p>
            <a:pPr marL="0" indent="0">
              <a:buNone/>
            </a:pPr>
            <a:r>
              <a:rPr lang="en-GB" b="1" i="1" dirty="0">
                <a:solidFill>
                  <a:schemeClr val="tx2">
                    <a:lumMod val="75000"/>
                    <a:lumOff val="25000"/>
                  </a:schemeClr>
                </a:solidFill>
              </a:rPr>
              <a:t>Financial Inclusion  </a:t>
            </a:r>
            <a:r>
              <a:rPr lang="en-GB" i="1" dirty="0"/>
              <a:t>-</a:t>
            </a:r>
            <a:r>
              <a:rPr lang="en-GB" i="1" cap="none" dirty="0"/>
              <a:t>Promotes economic growth and development. It’s about ensuring everyone has </a:t>
            </a:r>
            <a:r>
              <a:rPr lang="en-GB" b="1" i="1" cap="none" dirty="0"/>
              <a:t>equal</a:t>
            </a:r>
            <a:r>
              <a:rPr lang="en-GB" i="1" cap="none" dirty="0"/>
              <a:t> access to at least the basic financial services they need in order to live a stable and secure life</a:t>
            </a:r>
            <a:r>
              <a:rPr lang="en-GB" cap="none" dirty="0"/>
              <a:t>. </a:t>
            </a:r>
            <a:endParaRPr lang="en-GB" i="1" cap="none" dirty="0"/>
          </a:p>
          <a:p>
            <a:pPr marL="0" indent="0">
              <a:buNone/>
            </a:pPr>
            <a:endParaRPr lang="en-GB" i="1" dirty="0"/>
          </a:p>
          <a:p>
            <a:pPr marL="0" indent="0">
              <a:buNone/>
            </a:pPr>
            <a:r>
              <a:rPr lang="en-GB" i="1" dirty="0"/>
              <a:t>Individuals and businesses having access to and use affordable financial products and services that meet their needs, which are delivered in a responsible and sustainable way.   </a:t>
            </a:r>
            <a:r>
              <a:rPr lang="en-GB" sz="1800" i="1" dirty="0"/>
              <a:t>World Bank </a:t>
            </a:r>
          </a:p>
          <a:p>
            <a:pPr marL="0" indent="0">
              <a:buNone/>
            </a:pPr>
            <a:endParaRPr lang="en-GB" sz="1800" i="1" dirty="0"/>
          </a:p>
          <a:p>
            <a:pPr marL="0" indent="0">
              <a:buNone/>
            </a:pPr>
            <a:endParaRPr lang="en-GB" dirty="0"/>
          </a:p>
        </p:txBody>
      </p:sp>
      <p:sp>
        <p:nvSpPr>
          <p:cNvPr id="7" name="TextBox 6">
            <a:extLst>
              <a:ext uri="{FF2B5EF4-FFF2-40B4-BE49-F238E27FC236}">
                <a16:creationId xmlns:a16="http://schemas.microsoft.com/office/drawing/2014/main" id="{7B94492E-2C6C-7951-EAB4-E47DA8E71596}"/>
              </a:ext>
            </a:extLst>
          </p:cNvPr>
          <p:cNvSpPr txBox="1"/>
          <p:nvPr/>
        </p:nvSpPr>
        <p:spPr>
          <a:xfrm>
            <a:off x="1075100" y="883643"/>
            <a:ext cx="3831878" cy="400110"/>
          </a:xfrm>
          <a:prstGeom prst="rect">
            <a:avLst/>
          </a:prstGeom>
          <a:solidFill>
            <a:schemeClr val="accent2">
              <a:lumMod val="40000"/>
              <a:lumOff val="60000"/>
            </a:schemeClr>
          </a:solidFill>
        </p:spPr>
        <p:txBody>
          <a:bodyPr wrap="square">
            <a:spAutoFit/>
          </a:bodyPr>
          <a:lstStyle/>
          <a:p>
            <a:r>
              <a:rPr lang="en-GB" sz="2000" dirty="0"/>
              <a:t>DEFINITION</a:t>
            </a:r>
            <a:r>
              <a:rPr lang="en-GB" dirty="0"/>
              <a:t> AND CHARACTERISATION</a:t>
            </a:r>
          </a:p>
        </p:txBody>
      </p:sp>
      <p:sp>
        <p:nvSpPr>
          <p:cNvPr id="8" name="Rectangle: Rounded Corners 7">
            <a:extLst>
              <a:ext uri="{FF2B5EF4-FFF2-40B4-BE49-F238E27FC236}">
                <a16:creationId xmlns:a16="http://schemas.microsoft.com/office/drawing/2014/main" id="{714A349C-22E0-B2C8-ABAA-EFF75C617160}"/>
              </a:ext>
            </a:extLst>
          </p:cNvPr>
          <p:cNvSpPr/>
          <p:nvPr/>
        </p:nvSpPr>
        <p:spPr>
          <a:xfrm>
            <a:off x="2463302" y="4236090"/>
            <a:ext cx="1819747" cy="1023974"/>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t>Financial inclusion is essential for economic growth</a:t>
            </a:r>
          </a:p>
        </p:txBody>
      </p:sp>
      <p:sp>
        <p:nvSpPr>
          <p:cNvPr id="9" name="Rectangle: Rounded Corners 8">
            <a:extLst>
              <a:ext uri="{FF2B5EF4-FFF2-40B4-BE49-F238E27FC236}">
                <a16:creationId xmlns:a16="http://schemas.microsoft.com/office/drawing/2014/main" id="{B624E05D-C5FD-B758-6C5B-BAD0BC74BCE8}"/>
              </a:ext>
            </a:extLst>
          </p:cNvPr>
          <p:cNvSpPr/>
          <p:nvPr/>
        </p:nvSpPr>
        <p:spPr>
          <a:xfrm>
            <a:off x="4978656" y="4236090"/>
            <a:ext cx="1661310" cy="10239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t>Financial inclusion reduces poverty </a:t>
            </a:r>
          </a:p>
        </p:txBody>
      </p:sp>
      <p:sp>
        <p:nvSpPr>
          <p:cNvPr id="10" name="Rectangle: Rounded Corners 9">
            <a:extLst>
              <a:ext uri="{FF2B5EF4-FFF2-40B4-BE49-F238E27FC236}">
                <a16:creationId xmlns:a16="http://schemas.microsoft.com/office/drawing/2014/main" id="{5453729C-20DF-4C47-1981-90AC4EB4F175}"/>
              </a:ext>
            </a:extLst>
          </p:cNvPr>
          <p:cNvSpPr/>
          <p:nvPr/>
        </p:nvSpPr>
        <p:spPr>
          <a:xfrm>
            <a:off x="7335573" y="4236091"/>
            <a:ext cx="1661310" cy="1023973"/>
          </a:xfrm>
          <a:prstGeom prst="roundRect">
            <a:avLst/>
          </a:prstGeom>
          <a:solidFill>
            <a:srgbClr val="CA8E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t>Promotes Social equality </a:t>
            </a:r>
          </a:p>
        </p:txBody>
      </p:sp>
    </p:spTree>
    <p:extLst>
      <p:ext uri="{BB962C8B-B14F-4D97-AF65-F5344CB8AC3E}">
        <p14:creationId xmlns:p14="http://schemas.microsoft.com/office/powerpoint/2010/main" val="55187684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6ED2B97-EAFD-D15A-4B47-5DF7DDD5FDD6}"/>
              </a:ext>
            </a:extLst>
          </p:cNvPr>
          <p:cNvSpPr>
            <a:spLocks noGrp="1"/>
          </p:cNvSpPr>
          <p:nvPr>
            <p:ph idx="1"/>
          </p:nvPr>
        </p:nvSpPr>
        <p:spPr>
          <a:xfrm>
            <a:off x="838200" y="701748"/>
            <a:ext cx="10515600" cy="5737151"/>
          </a:xfrm>
        </p:spPr>
        <p:txBody>
          <a:bodyPr>
            <a:normAutofit fontScale="77500" lnSpcReduction="20000"/>
          </a:bodyPr>
          <a:lstStyle/>
          <a:p>
            <a:pPr marL="0" indent="0">
              <a:buNone/>
            </a:pPr>
            <a:r>
              <a:rPr lang="en-GB" b="1" dirty="0">
                <a:solidFill>
                  <a:schemeClr val="accent2">
                    <a:lumMod val="75000"/>
                  </a:schemeClr>
                </a:solidFill>
              </a:rPr>
              <a:t>Financial Exclusion</a:t>
            </a:r>
          </a:p>
          <a:p>
            <a:pPr marL="0" indent="0">
              <a:buNone/>
            </a:pPr>
            <a:r>
              <a:rPr lang="en-GB" i="1" dirty="0"/>
              <a:t>Refers to individuals/communities that are unable to access basic financial services such as savings accounts, loans, cashless transactions, credit, and other traditional banking services</a:t>
            </a:r>
          </a:p>
          <a:p>
            <a:pPr marL="0" indent="0">
              <a:buNone/>
            </a:pPr>
            <a:endParaRPr lang="en-GB" dirty="0">
              <a:solidFill>
                <a:schemeClr val="bg1"/>
              </a:solidFill>
            </a:endParaRPr>
          </a:p>
          <a:p>
            <a:pPr marL="0" indent="0">
              <a:buNone/>
            </a:pPr>
            <a:r>
              <a:rPr lang="en-GB" b="1" dirty="0">
                <a:solidFill>
                  <a:schemeClr val="accent2">
                    <a:lumMod val="75000"/>
                  </a:schemeClr>
                </a:solidFill>
              </a:rPr>
              <a:t>Why Excluded: </a:t>
            </a:r>
          </a:p>
          <a:p>
            <a:pPr marL="0" indent="0">
              <a:buNone/>
            </a:pPr>
            <a:endParaRPr lang="en-GB" b="1" dirty="0">
              <a:solidFill>
                <a:schemeClr val="accent2">
                  <a:lumMod val="75000"/>
                </a:schemeClr>
              </a:solidFill>
            </a:endParaRPr>
          </a:p>
          <a:p>
            <a:pPr lvl="1"/>
            <a:r>
              <a:rPr lang="en-GB" sz="2000" dirty="0"/>
              <a:t>Excluded due to </a:t>
            </a:r>
            <a:r>
              <a:rPr lang="en-GB" sz="2000" b="1" dirty="0"/>
              <a:t>socio-economic status; </a:t>
            </a:r>
          </a:p>
          <a:p>
            <a:pPr lvl="1"/>
            <a:r>
              <a:rPr lang="en-GB" sz="2000" b="1" dirty="0"/>
              <a:t>unable to </a:t>
            </a:r>
            <a:r>
              <a:rPr lang="en-GB" sz="2000" dirty="0"/>
              <a:t>meet the requirements of a formal banking institution;</a:t>
            </a:r>
          </a:p>
          <a:p>
            <a:pPr lvl="1"/>
            <a:r>
              <a:rPr lang="en-GB" sz="2000" dirty="0"/>
              <a:t>Deemed </a:t>
            </a:r>
            <a:r>
              <a:rPr lang="en-GB" sz="2000" b="1" dirty="0"/>
              <a:t>uneconomical</a:t>
            </a:r>
            <a:r>
              <a:rPr lang="en-GB" sz="2000" dirty="0"/>
              <a:t> to serve or too difficult to </a:t>
            </a:r>
            <a:r>
              <a:rPr lang="en-GB" sz="2000" b="1" dirty="0"/>
              <a:t>reach </a:t>
            </a:r>
          </a:p>
          <a:p>
            <a:pPr lvl="1"/>
            <a:r>
              <a:rPr lang="en-GB" sz="2000" dirty="0"/>
              <a:t>low credit score; </a:t>
            </a:r>
          </a:p>
          <a:p>
            <a:pPr lvl="1"/>
            <a:r>
              <a:rPr lang="en-GB" sz="2000" dirty="0"/>
              <a:t>access issues (physical/digital);</a:t>
            </a:r>
          </a:p>
          <a:p>
            <a:pPr lvl="1"/>
            <a:r>
              <a:rPr lang="en-GB" sz="2000" dirty="0"/>
              <a:t>lack of suitable products (shariah compliant); </a:t>
            </a:r>
          </a:p>
          <a:p>
            <a:pPr lvl="1"/>
            <a:r>
              <a:rPr lang="en-GB" sz="2000" b="1" dirty="0"/>
              <a:t>self exclusion</a:t>
            </a:r>
            <a:r>
              <a:rPr lang="en-GB" sz="2000" dirty="0"/>
              <a:t>/lack of trust; </a:t>
            </a:r>
          </a:p>
          <a:p>
            <a:pPr lvl="1"/>
            <a:r>
              <a:rPr lang="en-GB" sz="2000" dirty="0"/>
              <a:t>inability to access products via the preferred channel</a:t>
            </a:r>
          </a:p>
          <a:p>
            <a:pPr lvl="1"/>
            <a:endParaRPr lang="en-GB" dirty="0">
              <a:solidFill>
                <a:schemeClr val="accent2">
                  <a:lumMod val="75000"/>
                </a:schemeClr>
              </a:solidFill>
            </a:endParaRPr>
          </a:p>
          <a:p>
            <a:pPr marL="0" indent="0">
              <a:buNone/>
            </a:pPr>
            <a:endParaRPr lang="en-GB" dirty="0">
              <a:solidFill>
                <a:schemeClr val="accent2">
                  <a:lumMod val="75000"/>
                </a:schemeClr>
              </a:solidFill>
            </a:endParaRPr>
          </a:p>
          <a:p>
            <a:pPr marL="0" indent="0">
              <a:buNone/>
            </a:pPr>
            <a:endParaRPr lang="en-GB" dirty="0">
              <a:solidFill>
                <a:schemeClr val="accent2">
                  <a:lumMod val="75000"/>
                </a:schemeClr>
              </a:solidFill>
            </a:endParaRPr>
          </a:p>
          <a:p>
            <a:pPr marL="0" indent="0">
              <a:buNone/>
            </a:pPr>
            <a:r>
              <a:rPr lang="en-GB" b="1" dirty="0">
                <a:solidFill>
                  <a:schemeClr val="accent2">
                    <a:lumMod val="75000"/>
                  </a:schemeClr>
                </a:solidFill>
              </a:rPr>
              <a:t>Poverty Premium –</a:t>
            </a:r>
            <a:r>
              <a:rPr lang="en-GB" dirty="0"/>
              <a:t> Low income individuals face additional cost/extra expenses when conducting transactions, costs that are typically </a:t>
            </a:r>
            <a:r>
              <a:rPr lang="en-GB" b="1" dirty="0"/>
              <a:t>not borne by those with full access to financial services</a:t>
            </a:r>
            <a:r>
              <a:rPr lang="en-GB" dirty="0"/>
              <a:t>.</a:t>
            </a:r>
          </a:p>
          <a:p>
            <a:pPr marL="0" indent="0">
              <a:buNone/>
            </a:pPr>
            <a:r>
              <a:rPr lang="en-GB" dirty="0"/>
              <a:t>	Premium could amount to approximately </a:t>
            </a:r>
            <a:r>
              <a:rPr lang="en-GB" u="sng" dirty="0">
                <a:hlinkClick r:id="rId3"/>
              </a:rPr>
              <a:t>£1,300 a year per person</a:t>
            </a:r>
            <a:r>
              <a:rPr lang="en-GB" dirty="0"/>
              <a:t>.</a:t>
            </a:r>
          </a:p>
          <a:p>
            <a:pPr marL="0" indent="0">
              <a:buNone/>
            </a:pPr>
            <a:endParaRPr lang="en-GB" dirty="0"/>
          </a:p>
        </p:txBody>
      </p:sp>
      <p:graphicFrame>
        <p:nvGraphicFramePr>
          <p:cNvPr id="7" name="Diagram 6">
            <a:extLst>
              <a:ext uri="{FF2B5EF4-FFF2-40B4-BE49-F238E27FC236}">
                <a16:creationId xmlns:a16="http://schemas.microsoft.com/office/drawing/2014/main" id="{3328B1D6-4109-7D18-7D0A-95574CF1A124}"/>
              </a:ext>
            </a:extLst>
          </p:cNvPr>
          <p:cNvGraphicFramePr/>
          <p:nvPr>
            <p:extLst>
              <p:ext uri="{D42A27DB-BD31-4B8C-83A1-F6EECF244321}">
                <p14:modId xmlns:p14="http://schemas.microsoft.com/office/powerpoint/2010/main" val="1380872871"/>
              </p:ext>
            </p:extLst>
          </p:nvPr>
        </p:nvGraphicFramePr>
        <p:xfrm>
          <a:off x="6096000" y="1710047"/>
          <a:ext cx="5527249" cy="3578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3067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anim calcmode="lin" valueType="num">
                                      <p:cBhvr>
                                        <p:cTn id="1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1000"/>
                                        <p:tgtEl>
                                          <p:spTgt spid="5">
                                            <p:txEl>
                                              <p:pRg st="5" end="5"/>
                                            </p:txEl>
                                          </p:spTgt>
                                        </p:tgtEl>
                                      </p:cBhvr>
                                    </p:animEffect>
                                    <p:anim calcmode="lin" valueType="num">
                                      <p:cBhvr>
                                        <p:cTn id="2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anim calcmode="lin" valueType="num">
                                      <p:cBhvr>
                                        <p:cTn id="2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1000"/>
                                        <p:tgtEl>
                                          <p:spTgt spid="5">
                                            <p:txEl>
                                              <p:pRg st="7" end="7"/>
                                            </p:txEl>
                                          </p:spTgt>
                                        </p:tgtEl>
                                      </p:cBhvr>
                                    </p:animEffect>
                                    <p:anim calcmode="lin" valueType="num">
                                      <p:cBhvr>
                                        <p:cTn id="3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1000"/>
                                        <p:tgtEl>
                                          <p:spTgt spid="5">
                                            <p:txEl>
                                              <p:pRg st="9" end="9"/>
                                            </p:txEl>
                                          </p:spTgt>
                                        </p:tgtEl>
                                      </p:cBhvr>
                                    </p:animEffect>
                                    <p:anim calcmode="lin" valueType="num">
                                      <p:cBhvr>
                                        <p:cTn id="4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1000"/>
                                        <p:tgtEl>
                                          <p:spTgt spid="5">
                                            <p:txEl>
                                              <p:pRg st="10" end="10"/>
                                            </p:txEl>
                                          </p:spTgt>
                                        </p:tgtEl>
                                      </p:cBhvr>
                                    </p:animEffect>
                                    <p:anim calcmode="lin" valueType="num">
                                      <p:cBhvr>
                                        <p:cTn id="4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Effect transition="in" filter="fade">
                                      <p:cBhvr>
                                        <p:cTn id="50" dur="1000"/>
                                        <p:tgtEl>
                                          <p:spTgt spid="5">
                                            <p:txEl>
                                              <p:pRg st="11" end="11"/>
                                            </p:txEl>
                                          </p:spTgt>
                                        </p:tgtEl>
                                      </p:cBhvr>
                                    </p:animEffect>
                                    <p:anim calcmode="lin" valueType="num">
                                      <p:cBhvr>
                                        <p:cTn id="5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Effect transition="in" filter="fade">
                                      <p:cBhvr>
                                        <p:cTn id="55" dur="1000"/>
                                        <p:tgtEl>
                                          <p:spTgt spid="5">
                                            <p:txEl>
                                              <p:pRg st="12" end="12"/>
                                            </p:txEl>
                                          </p:spTgt>
                                        </p:tgtEl>
                                      </p:cBhvr>
                                    </p:animEffect>
                                    <p:anim calcmode="lin" valueType="num">
                                      <p:cBhvr>
                                        <p:cTn id="56"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6" end="16"/>
                                            </p:txEl>
                                          </p:spTgt>
                                        </p:tgtEl>
                                        <p:attrNameLst>
                                          <p:attrName>style.visibility</p:attrName>
                                        </p:attrNameLst>
                                      </p:cBhvr>
                                      <p:to>
                                        <p:strVal val="visible"/>
                                      </p:to>
                                    </p:set>
                                    <p:anim calcmode="lin" valueType="num">
                                      <p:cBhvr additive="base">
                                        <p:cTn id="6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7" end="17"/>
                                            </p:txEl>
                                          </p:spTgt>
                                        </p:tgtEl>
                                        <p:attrNameLst>
                                          <p:attrName>style.visibility</p:attrName>
                                        </p:attrNameLst>
                                      </p:cBhvr>
                                      <p:to>
                                        <p:strVal val="visible"/>
                                      </p:to>
                                    </p:set>
                                    <p:anim calcmode="lin" valueType="num">
                                      <p:cBhvr additive="base">
                                        <p:cTn id="73"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F843F-F11A-1738-7DF6-B13CC862728F}"/>
              </a:ext>
            </a:extLst>
          </p:cNvPr>
          <p:cNvSpPr>
            <a:spLocks noGrp="1"/>
          </p:cNvSpPr>
          <p:nvPr>
            <p:ph type="title"/>
          </p:nvPr>
        </p:nvSpPr>
        <p:spPr>
          <a:xfrm>
            <a:off x="907904" y="721809"/>
            <a:ext cx="3664095" cy="522367"/>
          </a:xfrm>
          <a:solidFill>
            <a:schemeClr val="accent2">
              <a:lumMod val="40000"/>
              <a:lumOff val="60000"/>
            </a:schemeClr>
          </a:solidFill>
        </p:spPr>
        <p:txBody>
          <a:bodyPr>
            <a:noAutofit/>
          </a:bodyPr>
          <a:lstStyle/>
          <a:p>
            <a:r>
              <a:rPr lang="en-GB" sz="2000" dirty="0">
                <a:latin typeface="+mn-lt"/>
              </a:rPr>
              <a:t>The role of Microfinance </a:t>
            </a:r>
          </a:p>
        </p:txBody>
      </p:sp>
      <p:pic>
        <p:nvPicPr>
          <p:cNvPr id="4" name="Content Placeholder 3">
            <a:extLst>
              <a:ext uri="{FF2B5EF4-FFF2-40B4-BE49-F238E27FC236}">
                <a16:creationId xmlns:a16="http://schemas.microsoft.com/office/drawing/2014/main" id="{5A527061-90F7-1800-3D4D-01B4306F3C03}"/>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2557" y="2102249"/>
            <a:ext cx="8953148" cy="3512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2B2674B-66AD-CF18-1195-2E311584A08A}"/>
              </a:ext>
            </a:extLst>
          </p:cNvPr>
          <p:cNvSpPr txBox="1"/>
          <p:nvPr/>
        </p:nvSpPr>
        <p:spPr>
          <a:xfrm>
            <a:off x="794783" y="1080956"/>
            <a:ext cx="10602433" cy="923330"/>
          </a:xfrm>
          <a:prstGeom prst="rect">
            <a:avLst/>
          </a:prstGeom>
          <a:noFill/>
        </p:spPr>
        <p:txBody>
          <a:bodyPr wrap="square">
            <a:spAutoFit/>
          </a:bodyPr>
          <a:lstStyle/>
          <a:p>
            <a:endParaRPr lang="en-GB" sz="1800" u="sng" dirty="0"/>
          </a:p>
          <a:p>
            <a:r>
              <a:rPr lang="en-GB" sz="1800" u="sng" dirty="0"/>
              <a:t>Microfinance</a:t>
            </a:r>
            <a:r>
              <a:rPr lang="en-GB" sz="1800" dirty="0"/>
              <a:t>: </a:t>
            </a:r>
            <a:r>
              <a:rPr lang="en-GB" dirty="0"/>
              <a:t>Informal (non-bank) financial services for those who are financially excluded including unsecured lending, </a:t>
            </a:r>
            <a:r>
              <a:rPr lang="en-GB" dirty="0" err="1"/>
              <a:t>microsavings</a:t>
            </a:r>
            <a:r>
              <a:rPr lang="en-GB" dirty="0"/>
              <a:t>, micro insurance, money transfer &amp; payment service. </a:t>
            </a:r>
            <a:endParaRPr lang="en-GB" sz="1800" dirty="0"/>
          </a:p>
        </p:txBody>
      </p:sp>
      <p:sp>
        <p:nvSpPr>
          <p:cNvPr id="8" name="TextBox 7">
            <a:extLst>
              <a:ext uri="{FF2B5EF4-FFF2-40B4-BE49-F238E27FC236}">
                <a16:creationId xmlns:a16="http://schemas.microsoft.com/office/drawing/2014/main" id="{606C4457-D81C-07B6-C272-0D19D9E11617}"/>
              </a:ext>
            </a:extLst>
          </p:cNvPr>
          <p:cNvSpPr txBox="1"/>
          <p:nvPr/>
        </p:nvSpPr>
        <p:spPr>
          <a:xfrm>
            <a:off x="629979" y="5846544"/>
            <a:ext cx="10374720" cy="923330"/>
          </a:xfrm>
          <a:prstGeom prst="rect">
            <a:avLst/>
          </a:prstGeom>
          <a:noFill/>
        </p:spPr>
        <p:txBody>
          <a:bodyPr wrap="square">
            <a:spAutoFit/>
          </a:bodyPr>
          <a:lstStyle/>
          <a:p>
            <a:pPr>
              <a:buFontTx/>
              <a:buChar char="-"/>
            </a:pPr>
            <a:r>
              <a:rPr lang="en-GB" sz="1800" u="sng" dirty="0"/>
              <a:t>Islamic microfinance: </a:t>
            </a:r>
            <a:r>
              <a:rPr lang="en-GB" sz="1800" dirty="0"/>
              <a:t>The confluence of financial inclusion with Islamic finance principles instilled in the products and services (prohibition of interest, excessive risk, ambiguity) although less than 1% of total global microfinance is Sharia-compliant</a:t>
            </a:r>
          </a:p>
        </p:txBody>
      </p:sp>
    </p:spTree>
    <p:extLst>
      <p:ext uri="{BB962C8B-B14F-4D97-AF65-F5344CB8AC3E}">
        <p14:creationId xmlns:p14="http://schemas.microsoft.com/office/powerpoint/2010/main" val="3557821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39F3-EA1C-6AC4-C545-2A088084E7B6}"/>
              </a:ext>
            </a:extLst>
          </p:cNvPr>
          <p:cNvSpPr>
            <a:spLocks noGrp="1"/>
          </p:cNvSpPr>
          <p:nvPr>
            <p:ph type="title"/>
          </p:nvPr>
        </p:nvSpPr>
        <p:spPr>
          <a:xfrm>
            <a:off x="914400" y="781775"/>
            <a:ext cx="3789575" cy="506744"/>
          </a:xfrm>
          <a:solidFill>
            <a:schemeClr val="accent2">
              <a:lumMod val="40000"/>
              <a:lumOff val="60000"/>
            </a:schemeClr>
          </a:solidFill>
        </p:spPr>
        <p:txBody>
          <a:bodyPr>
            <a:normAutofit fontScale="90000"/>
          </a:bodyPr>
          <a:lstStyle/>
          <a:p>
            <a:r>
              <a:rPr lang="en-GB" sz="2200" dirty="0">
                <a:latin typeface="+mn-lt"/>
              </a:rPr>
              <a:t>Financial</a:t>
            </a:r>
            <a:r>
              <a:rPr lang="en-GB" sz="2400" dirty="0">
                <a:latin typeface="+mn-lt"/>
              </a:rPr>
              <a:t> Inclusion in UK</a:t>
            </a:r>
          </a:p>
        </p:txBody>
      </p:sp>
      <p:sp>
        <p:nvSpPr>
          <p:cNvPr id="3" name="Content Placeholder 2">
            <a:extLst>
              <a:ext uri="{FF2B5EF4-FFF2-40B4-BE49-F238E27FC236}">
                <a16:creationId xmlns:a16="http://schemas.microsoft.com/office/drawing/2014/main" id="{3D135BCC-1BB0-75E4-4AC5-5431CA02D69A}"/>
              </a:ext>
            </a:extLst>
          </p:cNvPr>
          <p:cNvSpPr>
            <a:spLocks noGrp="1"/>
          </p:cNvSpPr>
          <p:nvPr>
            <p:ph sz="half" idx="1"/>
          </p:nvPr>
        </p:nvSpPr>
        <p:spPr>
          <a:xfrm>
            <a:off x="733855" y="1288519"/>
            <a:ext cx="5318757" cy="4450352"/>
          </a:xfrm>
        </p:spPr>
        <p:txBody>
          <a:bodyPr>
            <a:normAutofit fontScale="92500" lnSpcReduction="20000"/>
          </a:bodyPr>
          <a:lstStyle/>
          <a:p>
            <a:r>
              <a:rPr lang="en-GB" sz="2000" dirty="0"/>
              <a:t>UK population is around 69 million.</a:t>
            </a:r>
          </a:p>
          <a:p>
            <a:r>
              <a:rPr lang="en-GB" sz="2000" dirty="0">
                <a:solidFill>
                  <a:schemeClr val="accent2">
                    <a:lumMod val="75000"/>
                  </a:schemeClr>
                </a:solidFill>
              </a:rPr>
              <a:t>How many are considered financial excluded?</a:t>
            </a:r>
          </a:p>
          <a:p>
            <a:pPr lvl="1"/>
            <a:r>
              <a:rPr lang="en-GB" sz="1600" dirty="0"/>
              <a:t>13 million people in the UK face financial exclusion (19%) </a:t>
            </a:r>
          </a:p>
          <a:p>
            <a:pPr lvl="1"/>
            <a:r>
              <a:rPr lang="en-GB" sz="1600" dirty="0"/>
              <a:t>8.9 million of the UK adult population (15%)</a:t>
            </a:r>
          </a:p>
          <a:p>
            <a:r>
              <a:rPr lang="en-GB" sz="2000" dirty="0">
                <a:solidFill>
                  <a:schemeClr val="accent2">
                    <a:lumMod val="75000"/>
                  </a:schemeClr>
                </a:solidFill>
              </a:rPr>
              <a:t>UK Global ranking in Financial exclusion?</a:t>
            </a:r>
          </a:p>
          <a:p>
            <a:pPr lvl="1"/>
            <a:r>
              <a:rPr lang="en-GB" sz="1600" dirty="0"/>
              <a:t>11</a:t>
            </a:r>
            <a:r>
              <a:rPr lang="en-GB" sz="1600" baseline="30000" dirty="0"/>
              <a:t>th</a:t>
            </a:r>
            <a:r>
              <a:rPr lang="en-GB" sz="1600" dirty="0"/>
              <a:t> dropped from 7</a:t>
            </a:r>
            <a:r>
              <a:rPr lang="en-GB" sz="1600" baseline="30000" dirty="0"/>
              <a:t>th</a:t>
            </a:r>
            <a:r>
              <a:rPr lang="en-GB" sz="1600" dirty="0"/>
              <a:t> out of 41 markets </a:t>
            </a:r>
          </a:p>
          <a:p>
            <a:r>
              <a:rPr lang="en-GB" sz="2000" dirty="0"/>
              <a:t>22% of all adults have less than £100 savings</a:t>
            </a:r>
          </a:p>
          <a:p>
            <a:r>
              <a:rPr lang="en-GB" sz="2000" dirty="0"/>
              <a:t>16% are borrowing to pay for essentials because they run out of money</a:t>
            </a:r>
          </a:p>
          <a:p>
            <a:r>
              <a:rPr lang="en-GB" sz="2000" dirty="0"/>
              <a:t>1 million do not have bank account</a:t>
            </a:r>
          </a:p>
          <a:p>
            <a:r>
              <a:rPr lang="en-GB" sz="2000" dirty="0"/>
              <a:t>3 million (16-24) economically inactive (NEET)</a:t>
            </a:r>
          </a:p>
          <a:p>
            <a:pPr lvl="1"/>
            <a:r>
              <a:rPr lang="en-GB" sz="1600" dirty="0"/>
              <a:t>Education levels declined 16</a:t>
            </a:r>
            <a:r>
              <a:rPr lang="en-GB" sz="1600" baseline="30000" dirty="0"/>
              <a:t>th</a:t>
            </a:r>
            <a:r>
              <a:rPr lang="en-GB" sz="1600" dirty="0"/>
              <a:t> from 6th</a:t>
            </a:r>
          </a:p>
          <a:p>
            <a:r>
              <a:rPr lang="en-GB" sz="2000" dirty="0"/>
              <a:t>FI has improved Globally contrary to UK’s decline</a:t>
            </a:r>
          </a:p>
          <a:p>
            <a:pPr marL="0" indent="0">
              <a:buNone/>
            </a:pPr>
            <a:endParaRPr lang="en-GB" sz="2000" dirty="0"/>
          </a:p>
          <a:p>
            <a:pPr marL="0" indent="0">
              <a:buNone/>
            </a:pPr>
            <a:endParaRPr lang="en-GB" dirty="0"/>
          </a:p>
        </p:txBody>
      </p:sp>
      <p:sp>
        <p:nvSpPr>
          <p:cNvPr id="4" name="Content Placeholder 3">
            <a:extLst>
              <a:ext uri="{FF2B5EF4-FFF2-40B4-BE49-F238E27FC236}">
                <a16:creationId xmlns:a16="http://schemas.microsoft.com/office/drawing/2014/main" id="{A09885C5-CBB9-A4DE-7F01-E29201CCC2B9}"/>
              </a:ext>
            </a:extLst>
          </p:cNvPr>
          <p:cNvSpPr>
            <a:spLocks noGrp="1"/>
          </p:cNvSpPr>
          <p:nvPr>
            <p:ph sz="half" idx="2"/>
          </p:nvPr>
        </p:nvSpPr>
        <p:spPr>
          <a:xfrm>
            <a:off x="6096000" y="1253331"/>
            <a:ext cx="5181600" cy="2475899"/>
          </a:xfrm>
        </p:spPr>
        <p:txBody>
          <a:bodyPr>
            <a:normAutofit fontScale="92500" lnSpcReduction="20000"/>
          </a:bodyPr>
          <a:lstStyle/>
          <a:p>
            <a:r>
              <a:rPr lang="en-GB" sz="2000" dirty="0"/>
              <a:t>UK Government policy goal to address financial and digital exclusion.</a:t>
            </a:r>
          </a:p>
          <a:p>
            <a:r>
              <a:rPr lang="en-GB" sz="2000" dirty="0"/>
              <a:t>Appointment of Financial Inclusion Commission</a:t>
            </a:r>
          </a:p>
          <a:p>
            <a:r>
              <a:rPr lang="en-GB" sz="2000" dirty="0"/>
              <a:t>A recognition by the regulator for the need to support FI (FCA)</a:t>
            </a:r>
          </a:p>
          <a:p>
            <a:r>
              <a:rPr lang="en-GB" sz="2000" dirty="0"/>
              <a:t>A very proactive lobbying/advocacy group </a:t>
            </a:r>
          </a:p>
          <a:p>
            <a:endParaRPr lang="en-GB" sz="2000" dirty="0"/>
          </a:p>
        </p:txBody>
      </p:sp>
      <p:pic>
        <p:nvPicPr>
          <p:cNvPr id="6" name="Picture 5">
            <a:extLst>
              <a:ext uri="{FF2B5EF4-FFF2-40B4-BE49-F238E27FC236}">
                <a16:creationId xmlns:a16="http://schemas.microsoft.com/office/drawing/2014/main" id="{48B67B8F-6994-D443-24FA-DDC0481F9DA9}"/>
              </a:ext>
            </a:extLst>
          </p:cNvPr>
          <p:cNvPicPr>
            <a:picLocks noChangeAspect="1"/>
          </p:cNvPicPr>
          <p:nvPr/>
        </p:nvPicPr>
        <p:blipFill>
          <a:blip r:embed="rId3"/>
          <a:stretch>
            <a:fillRect/>
          </a:stretch>
        </p:blipFill>
        <p:spPr>
          <a:xfrm>
            <a:off x="10127195" y="365126"/>
            <a:ext cx="1226605" cy="660480"/>
          </a:xfrm>
          <a:prstGeom prst="rect">
            <a:avLst/>
          </a:prstGeom>
        </p:spPr>
      </p:pic>
      <p:pic>
        <p:nvPicPr>
          <p:cNvPr id="8" name="Picture 7">
            <a:extLst>
              <a:ext uri="{FF2B5EF4-FFF2-40B4-BE49-F238E27FC236}">
                <a16:creationId xmlns:a16="http://schemas.microsoft.com/office/drawing/2014/main" id="{DC469B6B-0BFF-531E-22A8-D1C29D7B200D}"/>
              </a:ext>
            </a:extLst>
          </p:cNvPr>
          <p:cNvPicPr>
            <a:picLocks noChangeAspect="1"/>
          </p:cNvPicPr>
          <p:nvPr/>
        </p:nvPicPr>
        <p:blipFill>
          <a:blip r:embed="rId4"/>
          <a:stretch>
            <a:fillRect/>
          </a:stretch>
        </p:blipFill>
        <p:spPr>
          <a:xfrm>
            <a:off x="6182775" y="3729230"/>
            <a:ext cx="5318757" cy="2906470"/>
          </a:xfrm>
          <a:prstGeom prst="rect">
            <a:avLst/>
          </a:prstGeom>
        </p:spPr>
      </p:pic>
    </p:spTree>
    <p:extLst>
      <p:ext uri="{BB962C8B-B14F-4D97-AF65-F5344CB8AC3E}">
        <p14:creationId xmlns:p14="http://schemas.microsoft.com/office/powerpoint/2010/main" val="163302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Effect transition="in" filter="wipe(down)">
                                      <p:cBhvr>
                                        <p:cTn id="69" dur="500"/>
                                        <p:tgtEl>
                                          <p:spTgt spid="4">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
                                            <p:txEl>
                                              <p:pRg st="1" end="1"/>
                                            </p:txEl>
                                          </p:spTgt>
                                        </p:tgtEl>
                                        <p:attrNameLst>
                                          <p:attrName>style.visibility</p:attrName>
                                        </p:attrNameLst>
                                      </p:cBhvr>
                                      <p:to>
                                        <p:strVal val="visible"/>
                                      </p:to>
                                    </p:set>
                                    <p:animEffect transition="in" filter="wipe(down)">
                                      <p:cBhvr>
                                        <p:cTn id="74" dur="500"/>
                                        <p:tgtEl>
                                          <p:spTgt spid="4">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wipe(down)">
                                      <p:cBhvr>
                                        <p:cTn id="79" dur="500"/>
                                        <p:tgtEl>
                                          <p:spTgt spid="4">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Effect transition="in" filter="wipe(down)">
                                      <p:cBhvr>
                                        <p:cTn id="84" dur="500"/>
                                        <p:tgtEl>
                                          <p:spTgt spid="4">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ppt_x"/>
                                          </p:val>
                                        </p:tav>
                                        <p:tav tm="100000">
                                          <p:val>
                                            <p:strVal val="#ppt_x"/>
                                          </p:val>
                                        </p:tav>
                                      </p:tavLst>
                                    </p:anim>
                                    <p:anim calcmode="lin" valueType="num">
                                      <p:cBhvr additive="base">
                                        <p:cTn id="9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8307-9E2D-B524-A2BF-37F4D7ECC325}"/>
              </a:ext>
            </a:extLst>
          </p:cNvPr>
          <p:cNvSpPr>
            <a:spLocks noGrp="1"/>
          </p:cNvSpPr>
          <p:nvPr>
            <p:ph type="title"/>
          </p:nvPr>
        </p:nvSpPr>
        <p:spPr>
          <a:xfrm>
            <a:off x="838200" y="497101"/>
            <a:ext cx="7664777" cy="455007"/>
          </a:xfrm>
          <a:solidFill>
            <a:schemeClr val="accent2">
              <a:lumMod val="40000"/>
              <a:lumOff val="60000"/>
            </a:schemeClr>
          </a:solidFill>
        </p:spPr>
        <p:txBody>
          <a:bodyPr>
            <a:normAutofit/>
          </a:bodyPr>
          <a:lstStyle/>
          <a:p>
            <a:r>
              <a:rPr lang="en-GB" sz="2000" dirty="0">
                <a:latin typeface="+mn-lt"/>
              </a:rPr>
              <a:t>Double Financial Exclusion effecting Muslims in UK</a:t>
            </a:r>
          </a:p>
        </p:txBody>
      </p:sp>
      <p:sp>
        <p:nvSpPr>
          <p:cNvPr id="3" name="Content Placeholder 2">
            <a:extLst>
              <a:ext uri="{FF2B5EF4-FFF2-40B4-BE49-F238E27FC236}">
                <a16:creationId xmlns:a16="http://schemas.microsoft.com/office/drawing/2014/main" id="{10F6B36A-89EC-DF52-1F52-B44FDF7DF478}"/>
              </a:ext>
            </a:extLst>
          </p:cNvPr>
          <p:cNvSpPr>
            <a:spLocks noGrp="1"/>
          </p:cNvSpPr>
          <p:nvPr>
            <p:ph sz="half" idx="1"/>
          </p:nvPr>
        </p:nvSpPr>
        <p:spPr>
          <a:xfrm>
            <a:off x="838200" y="1233376"/>
            <a:ext cx="5181600" cy="5262957"/>
          </a:xfrm>
        </p:spPr>
        <p:txBody>
          <a:bodyPr>
            <a:normAutofit/>
          </a:bodyPr>
          <a:lstStyle/>
          <a:p>
            <a:r>
              <a:rPr lang="en-GB" sz="2200" dirty="0"/>
              <a:t>Total number of </a:t>
            </a:r>
            <a:r>
              <a:rPr lang="en-GB" dirty="0"/>
              <a:t>M</a:t>
            </a:r>
            <a:r>
              <a:rPr lang="en-GB" sz="2200" dirty="0"/>
              <a:t>uslims in UK 4.1million (2023)</a:t>
            </a:r>
          </a:p>
          <a:p>
            <a:r>
              <a:rPr lang="en-GB" sz="2200" dirty="0">
                <a:solidFill>
                  <a:schemeClr val="accent2">
                    <a:lumMod val="75000"/>
                  </a:schemeClr>
                </a:solidFill>
              </a:rPr>
              <a:t>Approximately 50% of the 4.1 million Muslims can be classed as poor earning less than 60% of median income of £29k (2019)</a:t>
            </a:r>
          </a:p>
          <a:p>
            <a:r>
              <a:rPr lang="en-GB" sz="2200" dirty="0"/>
              <a:t>Muslims have lost their jobs at six times the rate of the national total during pandemic (33% frontline vital services)</a:t>
            </a:r>
          </a:p>
          <a:p>
            <a:r>
              <a:rPr lang="en-GB" dirty="0">
                <a:solidFill>
                  <a:schemeClr val="accent5">
                    <a:lumMod val="75000"/>
                  </a:schemeClr>
                </a:solidFill>
              </a:rPr>
              <a:t>150-200 thousand from the Muslims(&gt;10%) population do not have a bank account –</a:t>
            </a:r>
            <a:r>
              <a:rPr lang="en-GB" dirty="0">
                <a:solidFill>
                  <a:srgbClr val="7030A0"/>
                </a:solidFill>
              </a:rPr>
              <a:t>FCA</a:t>
            </a:r>
          </a:p>
          <a:p>
            <a:pPr marL="0" indent="0">
              <a:buNone/>
            </a:pPr>
            <a:r>
              <a:rPr lang="en-GB" dirty="0"/>
              <a:t>Muslim have are the lowest percentage of people aged 16 to 64 years in employment 51% compared 70% (from all other groups) </a:t>
            </a:r>
            <a:endParaRPr lang="en-GB" dirty="0">
              <a:solidFill>
                <a:srgbClr val="7030A0"/>
              </a:solidFill>
            </a:endParaRPr>
          </a:p>
          <a:p>
            <a:endParaRPr lang="en-GB" dirty="0"/>
          </a:p>
        </p:txBody>
      </p:sp>
      <p:pic>
        <p:nvPicPr>
          <p:cNvPr id="10" name="Picture 9">
            <a:extLst>
              <a:ext uri="{FF2B5EF4-FFF2-40B4-BE49-F238E27FC236}">
                <a16:creationId xmlns:a16="http://schemas.microsoft.com/office/drawing/2014/main" id="{4BFB7EDD-2C71-9485-7F88-CEFD845A64E7}"/>
              </a:ext>
            </a:extLst>
          </p:cNvPr>
          <p:cNvPicPr>
            <a:picLocks noChangeAspect="1"/>
          </p:cNvPicPr>
          <p:nvPr/>
        </p:nvPicPr>
        <p:blipFill>
          <a:blip r:embed="rId3"/>
          <a:stretch>
            <a:fillRect/>
          </a:stretch>
        </p:blipFill>
        <p:spPr>
          <a:xfrm>
            <a:off x="6373502" y="1376134"/>
            <a:ext cx="5769106" cy="4237266"/>
          </a:xfrm>
          <a:prstGeom prst="rect">
            <a:avLst/>
          </a:prstGeom>
        </p:spPr>
      </p:pic>
    </p:spTree>
    <p:extLst>
      <p:ext uri="{BB962C8B-B14F-4D97-AF65-F5344CB8AC3E}">
        <p14:creationId xmlns:p14="http://schemas.microsoft.com/office/powerpoint/2010/main" val="779089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5E11-7228-1588-6370-0B2CF48A9512}"/>
              </a:ext>
            </a:extLst>
          </p:cNvPr>
          <p:cNvSpPr txBox="1">
            <a:spLocks/>
          </p:cNvSpPr>
          <p:nvPr/>
        </p:nvSpPr>
        <p:spPr>
          <a:xfrm>
            <a:off x="513140" y="235592"/>
            <a:ext cx="5416320" cy="504657"/>
          </a:xfrm>
          <a:prstGeom prst="rect">
            <a:avLst/>
          </a:prstGeom>
          <a:solidFill>
            <a:schemeClr val="accent2">
              <a:lumMod val="40000"/>
              <a:lumOff val="6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latin typeface="+mn-lt"/>
              </a:rPr>
              <a:t> Growing concerns facing Muslims in London</a:t>
            </a:r>
          </a:p>
        </p:txBody>
      </p:sp>
      <p:pic>
        <p:nvPicPr>
          <p:cNvPr id="3" name="Content Placeholder 3">
            <a:extLst>
              <a:ext uri="{FF2B5EF4-FFF2-40B4-BE49-F238E27FC236}">
                <a16:creationId xmlns:a16="http://schemas.microsoft.com/office/drawing/2014/main" id="{CA1AA117-A2BF-E826-A5A7-0E9B9D4B97DA}"/>
              </a:ext>
            </a:extLst>
          </p:cNvPr>
          <p:cNvPicPr>
            <a:picLocks noChangeAspect="1"/>
          </p:cNvPicPr>
          <p:nvPr/>
        </p:nvPicPr>
        <p:blipFill>
          <a:blip r:embed="rId3"/>
          <a:stretch>
            <a:fillRect/>
          </a:stretch>
        </p:blipFill>
        <p:spPr>
          <a:xfrm>
            <a:off x="833302" y="844497"/>
            <a:ext cx="6595800" cy="4039677"/>
          </a:xfrm>
          <a:prstGeom prst="rect">
            <a:avLst/>
          </a:prstGeom>
        </p:spPr>
      </p:pic>
      <p:pic>
        <p:nvPicPr>
          <p:cNvPr id="4" name="Picture 3">
            <a:extLst>
              <a:ext uri="{FF2B5EF4-FFF2-40B4-BE49-F238E27FC236}">
                <a16:creationId xmlns:a16="http://schemas.microsoft.com/office/drawing/2014/main" id="{68AFF913-1CDE-B9C6-83D6-3C77BDDAA6C5}"/>
              </a:ext>
            </a:extLst>
          </p:cNvPr>
          <p:cNvPicPr>
            <a:picLocks noChangeAspect="1"/>
          </p:cNvPicPr>
          <p:nvPr/>
        </p:nvPicPr>
        <p:blipFill>
          <a:blip r:embed="rId4"/>
          <a:stretch>
            <a:fillRect/>
          </a:stretch>
        </p:blipFill>
        <p:spPr>
          <a:xfrm>
            <a:off x="5628359" y="4988422"/>
            <a:ext cx="6563641" cy="2219635"/>
          </a:xfrm>
          <a:prstGeom prst="rect">
            <a:avLst/>
          </a:prstGeom>
        </p:spPr>
      </p:pic>
      <p:sp>
        <p:nvSpPr>
          <p:cNvPr id="5" name="TextBox 4">
            <a:extLst>
              <a:ext uri="{FF2B5EF4-FFF2-40B4-BE49-F238E27FC236}">
                <a16:creationId xmlns:a16="http://schemas.microsoft.com/office/drawing/2014/main" id="{85A14D9B-6F48-1134-AB13-985B486E4DBF}"/>
              </a:ext>
            </a:extLst>
          </p:cNvPr>
          <p:cNvSpPr txBox="1"/>
          <p:nvPr/>
        </p:nvSpPr>
        <p:spPr>
          <a:xfrm>
            <a:off x="7698440" y="1018572"/>
            <a:ext cx="4101353" cy="2308324"/>
          </a:xfrm>
          <a:prstGeom prst="rect">
            <a:avLst/>
          </a:prstGeom>
          <a:noFill/>
        </p:spPr>
        <p:txBody>
          <a:bodyPr wrap="square" rtlCol="0">
            <a:spAutoFit/>
          </a:bodyPr>
          <a:lstStyle/>
          <a:p>
            <a:r>
              <a:rPr lang="en-GB" dirty="0"/>
              <a:t>When cross-referencing the highest concentration levels of poverty against the highest levels of crime linked to illegal lending practises, it is evident that cases are more prevalent in the inner London boroughs which ominously has the highest concentration levels of BME groups and Muslim communities.</a:t>
            </a:r>
          </a:p>
        </p:txBody>
      </p:sp>
      <p:sp>
        <p:nvSpPr>
          <p:cNvPr id="6" name="TextBox 5">
            <a:extLst>
              <a:ext uri="{FF2B5EF4-FFF2-40B4-BE49-F238E27FC236}">
                <a16:creationId xmlns:a16="http://schemas.microsoft.com/office/drawing/2014/main" id="{C351902E-0541-E97A-0D26-322DAE4253CC}"/>
              </a:ext>
            </a:extLst>
          </p:cNvPr>
          <p:cNvSpPr txBox="1"/>
          <p:nvPr/>
        </p:nvSpPr>
        <p:spPr>
          <a:xfrm>
            <a:off x="111899" y="5202673"/>
            <a:ext cx="4542294"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2060"/>
                </a:solidFill>
              </a:rPr>
              <a:t>68% of Muslims live in areas of high unemployment </a:t>
            </a: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dirty="0">
                <a:solidFill>
                  <a:schemeClr val="accent2"/>
                </a:solidFill>
              </a:rPr>
              <a:t>51% (16-64) living in England and Wales are unemployed </a:t>
            </a:r>
          </a:p>
        </p:txBody>
      </p:sp>
      <p:sp>
        <p:nvSpPr>
          <p:cNvPr id="7" name="TextBox 6">
            <a:extLst>
              <a:ext uri="{FF2B5EF4-FFF2-40B4-BE49-F238E27FC236}">
                <a16:creationId xmlns:a16="http://schemas.microsoft.com/office/drawing/2014/main" id="{5619D9C8-2101-0AE0-9002-0D7A89294E96}"/>
              </a:ext>
            </a:extLst>
          </p:cNvPr>
          <p:cNvSpPr txBox="1"/>
          <p:nvPr/>
        </p:nvSpPr>
        <p:spPr>
          <a:xfrm>
            <a:off x="7808359" y="3927319"/>
            <a:ext cx="3843171" cy="923330"/>
          </a:xfrm>
          <a:prstGeom prst="rect">
            <a:avLst/>
          </a:prstGeom>
          <a:noFill/>
        </p:spPr>
        <p:txBody>
          <a:bodyPr wrap="square" rtlCol="0">
            <a:spAutoFit/>
          </a:bodyPr>
          <a:lstStyle/>
          <a:p>
            <a:r>
              <a:rPr lang="en-GB" dirty="0">
                <a:solidFill>
                  <a:srgbClr val="00B050"/>
                </a:solidFill>
              </a:rPr>
              <a:t>Muslims have the highest unemployment rate amongst religious groups </a:t>
            </a:r>
          </a:p>
          <a:p>
            <a:endParaRPr lang="en-GB" dirty="0"/>
          </a:p>
        </p:txBody>
      </p:sp>
    </p:spTree>
    <p:extLst>
      <p:ext uri="{BB962C8B-B14F-4D97-AF65-F5344CB8AC3E}">
        <p14:creationId xmlns:p14="http://schemas.microsoft.com/office/powerpoint/2010/main" val="3082038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2A2E-9AAD-ABDD-F133-1EBDAB518F2A}"/>
              </a:ext>
            </a:extLst>
          </p:cNvPr>
          <p:cNvSpPr txBox="1">
            <a:spLocks/>
          </p:cNvSpPr>
          <p:nvPr/>
        </p:nvSpPr>
        <p:spPr>
          <a:xfrm>
            <a:off x="626506" y="266717"/>
            <a:ext cx="5469494" cy="345996"/>
          </a:xfrm>
          <a:prstGeom prst="rect">
            <a:avLst/>
          </a:prstGeom>
          <a:solidFill>
            <a:schemeClr val="accent2">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latin typeface="+mn-lt"/>
              </a:rPr>
              <a:t>Community Development Financial Institutions (CDFI) </a:t>
            </a:r>
          </a:p>
        </p:txBody>
      </p:sp>
      <p:sp>
        <p:nvSpPr>
          <p:cNvPr id="3" name="TextBox 2">
            <a:extLst>
              <a:ext uri="{FF2B5EF4-FFF2-40B4-BE49-F238E27FC236}">
                <a16:creationId xmlns:a16="http://schemas.microsoft.com/office/drawing/2014/main" id="{481618B0-A153-912A-0E4E-87A0745E9889}"/>
              </a:ext>
            </a:extLst>
          </p:cNvPr>
          <p:cNvSpPr txBox="1"/>
          <p:nvPr/>
        </p:nvSpPr>
        <p:spPr>
          <a:xfrm>
            <a:off x="401310" y="1349077"/>
            <a:ext cx="1864891" cy="646331"/>
          </a:xfrm>
          <a:prstGeom prst="rect">
            <a:avLst/>
          </a:prstGeom>
          <a:noFill/>
        </p:spPr>
        <p:txBody>
          <a:bodyPr wrap="square" rtlCol="0">
            <a:spAutoFit/>
          </a:bodyPr>
          <a:lstStyle/>
          <a:p>
            <a:r>
              <a:rPr lang="en-GB" dirty="0">
                <a:solidFill>
                  <a:schemeClr val="accent6">
                    <a:lumMod val="50000"/>
                  </a:schemeClr>
                </a:solidFill>
              </a:rPr>
              <a:t>Only 60 CDFI in UK </a:t>
            </a:r>
          </a:p>
        </p:txBody>
      </p:sp>
      <p:sp>
        <p:nvSpPr>
          <p:cNvPr id="4" name="TextBox 3">
            <a:extLst>
              <a:ext uri="{FF2B5EF4-FFF2-40B4-BE49-F238E27FC236}">
                <a16:creationId xmlns:a16="http://schemas.microsoft.com/office/drawing/2014/main" id="{B354F648-E16F-DA36-F293-FD8B31C86E81}"/>
              </a:ext>
            </a:extLst>
          </p:cNvPr>
          <p:cNvSpPr txBox="1"/>
          <p:nvPr/>
        </p:nvSpPr>
        <p:spPr>
          <a:xfrm>
            <a:off x="237093" y="3702795"/>
            <a:ext cx="1796980" cy="1692771"/>
          </a:xfrm>
          <a:prstGeom prst="rect">
            <a:avLst/>
          </a:prstGeom>
          <a:noFill/>
        </p:spPr>
        <p:txBody>
          <a:bodyPr wrap="square" rtlCol="0">
            <a:spAutoFit/>
          </a:bodyPr>
          <a:lstStyle/>
          <a:p>
            <a:r>
              <a:rPr lang="en-GB" dirty="0">
                <a:solidFill>
                  <a:schemeClr val="accent2">
                    <a:lumMod val="60000"/>
                    <a:lumOff val="40000"/>
                  </a:schemeClr>
                </a:solidFill>
              </a:rPr>
              <a:t>Ability to offer wide diversity of products /microfinance services </a:t>
            </a:r>
          </a:p>
          <a:p>
            <a:endParaRPr lang="en-GB" sz="1400" dirty="0">
              <a:solidFill>
                <a:schemeClr val="accent2">
                  <a:lumMod val="60000"/>
                  <a:lumOff val="40000"/>
                </a:schemeClr>
              </a:solidFill>
            </a:endParaRPr>
          </a:p>
        </p:txBody>
      </p:sp>
      <p:pic>
        <p:nvPicPr>
          <p:cNvPr id="6" name="Picture 5">
            <a:extLst>
              <a:ext uri="{FF2B5EF4-FFF2-40B4-BE49-F238E27FC236}">
                <a16:creationId xmlns:a16="http://schemas.microsoft.com/office/drawing/2014/main" id="{A82F27DB-5917-9EA1-81BC-13EB01C5C40F}"/>
              </a:ext>
            </a:extLst>
          </p:cNvPr>
          <p:cNvPicPr>
            <a:picLocks noChangeAspect="1"/>
          </p:cNvPicPr>
          <p:nvPr/>
        </p:nvPicPr>
        <p:blipFill>
          <a:blip r:embed="rId3"/>
          <a:stretch>
            <a:fillRect/>
          </a:stretch>
        </p:blipFill>
        <p:spPr>
          <a:xfrm>
            <a:off x="2604976" y="902595"/>
            <a:ext cx="6454183" cy="4992718"/>
          </a:xfrm>
          <a:prstGeom prst="rect">
            <a:avLst/>
          </a:prstGeom>
        </p:spPr>
      </p:pic>
      <p:sp>
        <p:nvSpPr>
          <p:cNvPr id="9" name="TextBox 8">
            <a:extLst>
              <a:ext uri="{FF2B5EF4-FFF2-40B4-BE49-F238E27FC236}">
                <a16:creationId xmlns:a16="http://schemas.microsoft.com/office/drawing/2014/main" id="{FE281376-BCED-D6ED-7FE1-D361113A069C}"/>
              </a:ext>
            </a:extLst>
          </p:cNvPr>
          <p:cNvSpPr txBox="1"/>
          <p:nvPr/>
        </p:nvSpPr>
        <p:spPr>
          <a:xfrm>
            <a:off x="9522915" y="625936"/>
            <a:ext cx="1958722" cy="1569660"/>
          </a:xfrm>
          <a:prstGeom prst="rect">
            <a:avLst/>
          </a:prstGeom>
          <a:noFill/>
        </p:spPr>
        <p:txBody>
          <a:bodyPr wrap="square" rtlCol="0">
            <a:spAutoFit/>
          </a:bodyPr>
          <a:lstStyle/>
          <a:p>
            <a:r>
              <a:rPr lang="en-GB" sz="1600" dirty="0">
                <a:solidFill>
                  <a:schemeClr val="accent5">
                    <a:lumMod val="75000"/>
                  </a:schemeClr>
                </a:solidFill>
              </a:rPr>
              <a:t>Wide variety of funding options and Government policy tools for attacking investors SITR/CITR</a:t>
            </a:r>
          </a:p>
          <a:p>
            <a:r>
              <a:rPr lang="en-GB" sz="1600" dirty="0">
                <a:solidFill>
                  <a:schemeClr val="accent5">
                    <a:lumMod val="75000"/>
                  </a:schemeClr>
                </a:solidFill>
              </a:rPr>
              <a:t>pp 32</a:t>
            </a:r>
          </a:p>
        </p:txBody>
      </p:sp>
      <p:sp>
        <p:nvSpPr>
          <p:cNvPr id="14" name="TextBox 13">
            <a:extLst>
              <a:ext uri="{FF2B5EF4-FFF2-40B4-BE49-F238E27FC236}">
                <a16:creationId xmlns:a16="http://schemas.microsoft.com/office/drawing/2014/main" id="{AB818981-70D9-92BB-6360-643D13B09438}"/>
              </a:ext>
            </a:extLst>
          </p:cNvPr>
          <p:cNvSpPr txBox="1"/>
          <p:nvPr/>
        </p:nvSpPr>
        <p:spPr>
          <a:xfrm>
            <a:off x="7037394" y="5993430"/>
            <a:ext cx="1864891" cy="646331"/>
          </a:xfrm>
          <a:prstGeom prst="rect">
            <a:avLst/>
          </a:prstGeom>
          <a:noFill/>
        </p:spPr>
        <p:txBody>
          <a:bodyPr wrap="square" rtlCol="0">
            <a:spAutoFit/>
          </a:bodyPr>
          <a:lstStyle/>
          <a:p>
            <a:r>
              <a:rPr lang="en-GB" dirty="0">
                <a:solidFill>
                  <a:srgbClr val="0070C0"/>
                </a:solidFill>
              </a:rPr>
              <a:t>Wide support network CDFA/RF</a:t>
            </a:r>
          </a:p>
        </p:txBody>
      </p:sp>
      <p:sp>
        <p:nvSpPr>
          <p:cNvPr id="16" name="TextBox 15">
            <a:extLst>
              <a:ext uri="{FF2B5EF4-FFF2-40B4-BE49-F238E27FC236}">
                <a16:creationId xmlns:a16="http://schemas.microsoft.com/office/drawing/2014/main" id="{C30DA9BE-3D22-A9E2-3507-E065A6003518}"/>
              </a:ext>
            </a:extLst>
          </p:cNvPr>
          <p:cNvSpPr txBox="1"/>
          <p:nvPr/>
        </p:nvSpPr>
        <p:spPr>
          <a:xfrm>
            <a:off x="858579" y="6131930"/>
            <a:ext cx="3809114" cy="369332"/>
          </a:xfrm>
          <a:prstGeom prst="rect">
            <a:avLst/>
          </a:prstGeom>
          <a:noFill/>
        </p:spPr>
        <p:txBody>
          <a:bodyPr wrap="square">
            <a:spAutoFit/>
          </a:bodyPr>
          <a:lstStyle/>
          <a:p>
            <a:r>
              <a:rPr lang="en-GB" sz="1800" kern="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Typically not for profit money lenders </a:t>
            </a:r>
            <a:endParaRPr lang="en-GB" dirty="0">
              <a:solidFill>
                <a:schemeClr val="accent5">
                  <a:lumMod val="75000"/>
                </a:schemeClr>
              </a:solidFill>
            </a:endParaRPr>
          </a:p>
        </p:txBody>
      </p:sp>
      <p:sp>
        <p:nvSpPr>
          <p:cNvPr id="19" name="TextBox 18">
            <a:extLst>
              <a:ext uri="{FF2B5EF4-FFF2-40B4-BE49-F238E27FC236}">
                <a16:creationId xmlns:a16="http://schemas.microsoft.com/office/drawing/2014/main" id="{AA062E2A-0922-BBE7-2FE3-2366E7C6014E}"/>
              </a:ext>
            </a:extLst>
          </p:cNvPr>
          <p:cNvSpPr txBox="1"/>
          <p:nvPr/>
        </p:nvSpPr>
        <p:spPr>
          <a:xfrm>
            <a:off x="9522915" y="2782669"/>
            <a:ext cx="2539776"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6">
                    <a:lumMod val="50000"/>
                  </a:schemeClr>
                </a:solidFill>
              </a:rPr>
              <a:t>Personal Loans (</a:t>
            </a:r>
            <a:r>
              <a:rPr lang="en-GB" dirty="0" err="1">
                <a:solidFill>
                  <a:schemeClr val="accent6">
                    <a:lumMod val="50000"/>
                  </a:schemeClr>
                </a:solidFill>
              </a:rPr>
              <a:t>Qard</a:t>
            </a:r>
            <a:r>
              <a:rPr lang="en-GB" dirty="0">
                <a:solidFill>
                  <a:schemeClr val="accent6">
                    <a:lumMod val="50000"/>
                  </a:schemeClr>
                </a:solidFill>
              </a:rPr>
              <a:t>)</a:t>
            </a:r>
          </a:p>
          <a:p>
            <a:pPr marL="285750" indent="-285750">
              <a:buFont typeface="Arial" panose="020B0604020202020204" pitchFamily="34" charset="0"/>
              <a:buChar char="•"/>
            </a:pPr>
            <a:r>
              <a:rPr lang="en-GB" dirty="0">
                <a:solidFill>
                  <a:schemeClr val="accent6">
                    <a:lumMod val="50000"/>
                  </a:schemeClr>
                </a:solidFill>
              </a:rPr>
              <a:t>Home improvement lending </a:t>
            </a:r>
          </a:p>
          <a:p>
            <a:pPr marL="285750" indent="-285750">
              <a:buFont typeface="Arial" panose="020B0604020202020204" pitchFamily="34" charset="0"/>
              <a:buChar char="•"/>
            </a:pPr>
            <a:r>
              <a:rPr lang="en-GB" dirty="0">
                <a:solidFill>
                  <a:schemeClr val="accent6">
                    <a:lumMod val="50000"/>
                  </a:schemeClr>
                </a:solidFill>
              </a:rPr>
              <a:t>Micro enterprise loan </a:t>
            </a:r>
          </a:p>
          <a:p>
            <a:pPr marL="285750" indent="-285750">
              <a:buFont typeface="Arial" panose="020B0604020202020204" pitchFamily="34" charset="0"/>
              <a:buChar char="•"/>
            </a:pPr>
            <a:r>
              <a:rPr lang="en-GB" dirty="0">
                <a:solidFill>
                  <a:schemeClr val="accent6">
                    <a:lumMod val="50000"/>
                  </a:schemeClr>
                </a:solidFill>
              </a:rPr>
              <a:t>debt consolidation loans</a:t>
            </a:r>
          </a:p>
          <a:p>
            <a:pPr marL="285750" indent="-285750">
              <a:buFont typeface="Arial" panose="020B0604020202020204" pitchFamily="34" charset="0"/>
              <a:buChar char="•"/>
            </a:pPr>
            <a:r>
              <a:rPr lang="en-GB" dirty="0">
                <a:solidFill>
                  <a:schemeClr val="accent6">
                    <a:lumMod val="50000"/>
                  </a:schemeClr>
                </a:solidFill>
              </a:rPr>
              <a:t>Non Financial services</a:t>
            </a:r>
          </a:p>
        </p:txBody>
      </p:sp>
      <p:sp>
        <p:nvSpPr>
          <p:cNvPr id="20" name="TextBox 19">
            <a:extLst>
              <a:ext uri="{FF2B5EF4-FFF2-40B4-BE49-F238E27FC236}">
                <a16:creationId xmlns:a16="http://schemas.microsoft.com/office/drawing/2014/main" id="{8E9447FE-E6F0-B4A6-424D-675CD8A6278F}"/>
              </a:ext>
            </a:extLst>
          </p:cNvPr>
          <p:cNvSpPr txBox="1"/>
          <p:nvPr/>
        </p:nvSpPr>
        <p:spPr>
          <a:xfrm>
            <a:off x="9322520" y="5248982"/>
            <a:ext cx="1864891" cy="923330"/>
          </a:xfrm>
          <a:prstGeom prst="rect">
            <a:avLst/>
          </a:prstGeom>
          <a:noFill/>
        </p:spPr>
        <p:txBody>
          <a:bodyPr wrap="square" rtlCol="0">
            <a:spAutoFit/>
          </a:bodyPr>
          <a:lstStyle/>
          <a:p>
            <a:r>
              <a:rPr lang="en-GB" dirty="0">
                <a:solidFill>
                  <a:srgbClr val="FF0000"/>
                </a:solidFill>
              </a:rPr>
              <a:t>Main Concern around sustainability! </a:t>
            </a:r>
          </a:p>
        </p:txBody>
      </p:sp>
    </p:spTree>
    <p:extLst>
      <p:ext uri="{BB962C8B-B14F-4D97-AF65-F5344CB8AC3E}">
        <p14:creationId xmlns:p14="http://schemas.microsoft.com/office/powerpoint/2010/main" val="2739882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fade">
                                      <p:cBhvr>
                                        <p:cTn id="48" dur="1000"/>
                                        <p:tgtEl>
                                          <p:spTgt spid="4">
                                            <p:txEl>
                                              <p:pRg st="0" end="0"/>
                                            </p:txEl>
                                          </p:spTgt>
                                        </p:tgtEl>
                                      </p:cBhvr>
                                    </p:animEffect>
                                    <p:anim calcmode="lin" valueType="num">
                                      <p:cBhvr>
                                        <p:cTn id="4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4" grpId="0"/>
      <p:bldP spid="16" grpId="0"/>
      <p:bldP spid="19" grpId="0"/>
      <p:bldP spid="2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TM02900720[[fn=Integral]]</Template>
  <TotalTime>3737</TotalTime>
  <Words>3544</Words>
  <Application>Microsoft Office PowerPoint</Application>
  <PresentationFormat>Widescreen</PresentationFormat>
  <Paragraphs>308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Tw Cen MT</vt:lpstr>
      <vt:lpstr>Tw Cen MT Condensed</vt:lpstr>
      <vt:lpstr>Wingdings 3</vt:lpstr>
      <vt:lpstr>Integral</vt:lpstr>
      <vt:lpstr>Financial Inclusion – focus on the UK</vt:lpstr>
      <vt:lpstr>Today's discussion </vt:lpstr>
      <vt:lpstr>PowerPoint Presentation</vt:lpstr>
      <vt:lpstr>PowerPoint Presentation</vt:lpstr>
      <vt:lpstr>The role of Microfinance </vt:lpstr>
      <vt:lpstr>Financial Inclusion in UK</vt:lpstr>
      <vt:lpstr>Double Financial Exclusion effecting Muslims in UK</vt:lpstr>
      <vt:lpstr>PowerPoint Presentation</vt:lpstr>
      <vt:lpstr>PowerPoint Presentation</vt:lpstr>
      <vt:lpstr>PowerPoint Presentation</vt:lpstr>
      <vt:lpstr>Thank you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Rahal Ahmed</dc:creator>
  <cp:lastModifiedBy>Rahal Ahmed</cp:lastModifiedBy>
  <cp:revision>3</cp:revision>
  <cp:lastPrinted>2025-08-20T15:43:46Z</cp:lastPrinted>
  <dcterms:created xsi:type="dcterms:W3CDTF">2025-08-18T13:59:52Z</dcterms:created>
  <dcterms:modified xsi:type="dcterms:W3CDTF">2025-08-22T12:03:34Z</dcterms:modified>
</cp:coreProperties>
</file>